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3" r:id="rId3"/>
    <p:sldId id="257" r:id="rId4"/>
    <p:sldId id="384" r:id="rId5"/>
    <p:sldId id="259" r:id="rId6"/>
    <p:sldId id="260" r:id="rId7"/>
    <p:sldId id="261" r:id="rId8"/>
    <p:sldId id="368" r:id="rId9"/>
    <p:sldId id="374" r:id="rId10"/>
    <p:sldId id="262" r:id="rId11"/>
    <p:sldId id="376" r:id="rId12"/>
    <p:sldId id="377" r:id="rId13"/>
    <p:sldId id="380" r:id="rId14"/>
    <p:sldId id="264" r:id="rId15"/>
    <p:sldId id="369" r:id="rId16"/>
    <p:sldId id="378" r:id="rId17"/>
    <p:sldId id="370" r:id="rId18"/>
    <p:sldId id="375" r:id="rId19"/>
    <p:sldId id="371" r:id="rId20"/>
    <p:sldId id="385" r:id="rId21"/>
    <p:sldId id="373" r:id="rId22"/>
    <p:sldId id="271" r:id="rId23"/>
    <p:sldId id="270" r:id="rId24"/>
    <p:sldId id="266" r:id="rId25"/>
    <p:sldId id="267" r:id="rId26"/>
    <p:sldId id="268" r:id="rId27"/>
    <p:sldId id="269" r:id="rId28"/>
    <p:sldId id="273" r:id="rId29"/>
    <p:sldId id="272" r:id="rId30"/>
    <p:sldId id="356" r:id="rId31"/>
    <p:sldId id="359" r:id="rId32"/>
    <p:sldId id="360" r:id="rId33"/>
    <p:sldId id="381" r:id="rId34"/>
    <p:sldId id="383" r:id="rId35"/>
  </p:sldIdLst>
  <p:sldSz cx="12190413" cy="6859588"/>
  <p:notesSz cx="6858000" cy="9144000"/>
  <p:defaultTextStyle>
    <a:defPPr>
      <a:defRPr lang="ko-KR"/>
    </a:defPPr>
    <a:lvl1pPr marL="0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54" y="-306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E2C72-9DEF-4A45-9A12-3BECA879DA51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7A3F6-1B1A-4F6A-98D1-D4C74EC92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87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ko-KR" altLang="ko-K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</a:t>
            </a:r>
            <a:r>
              <a:rPr lang="ko-KR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유저층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10, 20</a:t>
            </a:r>
            <a:r>
              <a:rPr lang="ko-KR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대의 액션 게임</a:t>
            </a:r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캐릭터 게임 선호 층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액션게임 조작에 익숙한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10, 20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캐릭터성을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즐기는 것을 좋아하는 </a:t>
            </a:r>
            <a:r>
              <a:rPr lang="ko-KR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선호층을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타겟으로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삼음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7A3F6-1B1A-4F6A-98D1-D4C74EC924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46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7A3F6-1B1A-4F6A-98D1-D4C74EC924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54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7A3F6-1B1A-4F6A-98D1-D4C74EC924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16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7A3F6-1B1A-4F6A-98D1-D4C74EC924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46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7A3F6-1B1A-4F6A-98D1-D4C74EC924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04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없애고</a:t>
            </a:r>
            <a:r>
              <a:rPr lang="en-US" altLang="ko-KR" dirty="0"/>
              <a:t>, </a:t>
            </a:r>
            <a:r>
              <a:rPr lang="ko-KR" altLang="en-US" dirty="0"/>
              <a:t>차원이나 </a:t>
            </a:r>
            <a:r>
              <a:rPr lang="ko-KR" altLang="en-US" dirty="0" err="1"/>
              <a:t>초월자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영웅등의</a:t>
            </a:r>
            <a:r>
              <a:rPr lang="ko-KR" altLang="en-US" baseline="0" dirty="0"/>
              <a:t> 설명을 간략하게 소개하면서 세계관 설정과 페이지 통합하자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7A3F6-1B1A-4F6A-98D1-D4C74EC924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53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7A3F6-1B1A-4F6A-98D1-D4C74EC9245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99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설명선: 아래쪽 화살표 5">
            <a:extLst>
              <a:ext uri="{FF2B5EF4-FFF2-40B4-BE49-F238E27FC236}">
                <a16:creationId xmlns:a16="http://schemas.microsoft.com/office/drawing/2014/main" xmlns="" id="{B653C1F3-B64E-4A4E-B834-48C6FF2247F8}"/>
              </a:ext>
            </a:extLst>
          </p:cNvPr>
          <p:cNvSpPr/>
          <p:nvPr userDrawn="1"/>
        </p:nvSpPr>
        <p:spPr>
          <a:xfrm>
            <a:off x="1702717" y="2002700"/>
            <a:ext cx="8784976" cy="4856887"/>
          </a:xfrm>
          <a:prstGeom prst="downArrowCallout">
            <a:avLst>
              <a:gd name="adj1" fmla="val 27193"/>
              <a:gd name="adj2" fmla="val 25000"/>
              <a:gd name="adj3" fmla="val 25000"/>
              <a:gd name="adj4" fmla="val 6497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94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 큰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495806" y="6494378"/>
            <a:ext cx="612182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7"/>
          </p:nvPr>
        </p:nvSpPr>
        <p:spPr>
          <a:xfrm>
            <a:off x="2494806" y="909514"/>
            <a:ext cx="7200799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2495153" y="3789462"/>
            <a:ext cx="7200104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384" y="4149080"/>
            <a:ext cx="11089232" cy="252107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18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4149725"/>
            <a:ext cx="11090275" cy="252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963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 작은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495806" y="6494378"/>
            <a:ext cx="612182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7"/>
          </p:nvPr>
        </p:nvSpPr>
        <p:spPr>
          <a:xfrm>
            <a:off x="2494806" y="909514"/>
            <a:ext cx="7200799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0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2495153" y="3789462"/>
            <a:ext cx="7200104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384" y="4149080"/>
            <a:ext cx="11089232" cy="216103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4149725"/>
            <a:ext cx="11090275" cy="216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8345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448974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스토리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96305708"/>
              </p:ext>
            </p:extLst>
          </p:nvPr>
        </p:nvGraphicFramePr>
        <p:xfrm>
          <a:off x="8444400" y="1008614"/>
          <a:ext cx="3022208" cy="259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1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3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17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1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03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254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9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Scene</a:t>
                      </a:r>
                      <a:endParaRPr lang="ko-KR" altLang="en-US" sz="1100" dirty="0"/>
                    </a:p>
                  </a:txBody>
                  <a:tcPr marL="91428" marR="91428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1428" marR="91428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Cut</a:t>
                      </a:r>
                      <a:endParaRPr lang="ko-KR" altLang="en-US" sz="1100" dirty="0"/>
                    </a:p>
                  </a:txBody>
                  <a:tcPr marL="91428" marR="91428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1428" marR="91428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출력</a:t>
                      </a:r>
                    </a:p>
                  </a:txBody>
                  <a:tcPr marL="91428" marR="91428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1428" marR="91428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749203" y="4801712"/>
            <a:ext cx="10692008" cy="195625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내레이션</a:t>
            </a:r>
            <a:r>
              <a:rPr lang="en-US" altLang="ko-KR" dirty="0"/>
              <a:t>/</a:t>
            </a:r>
            <a:r>
              <a:rPr lang="ko-KR" altLang="en-US" dirty="0"/>
              <a:t>사운드</a:t>
            </a:r>
            <a:r>
              <a:rPr lang="en-US" altLang="ko-KR" dirty="0"/>
              <a:t>/</a:t>
            </a:r>
            <a:r>
              <a:rPr lang="ko-KR" altLang="en-US" dirty="0"/>
              <a:t>음향효과</a:t>
            </a:r>
            <a:r>
              <a:rPr lang="en-US" altLang="ko-KR" dirty="0"/>
              <a:t>/</a:t>
            </a:r>
            <a:r>
              <a:rPr lang="ko-KR" altLang="en-US" dirty="0"/>
              <a:t>출력텍스트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8419004" y="1333809"/>
            <a:ext cx="3009508" cy="345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altLang="ko-KR" dirty="0"/>
              <a:t>[</a:t>
            </a:r>
            <a:r>
              <a:rPr lang="ko-KR" altLang="en-US" dirty="0"/>
              <a:t>내용설명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 hasCustomPrompt="1"/>
          </p:nvPr>
        </p:nvSpPr>
        <p:spPr>
          <a:xfrm>
            <a:off x="9003128" y="1016235"/>
            <a:ext cx="469839" cy="241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15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9841219" y="1016235"/>
            <a:ext cx="469839" cy="241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6" hasCustomPrompt="1"/>
          </p:nvPr>
        </p:nvSpPr>
        <p:spPr>
          <a:xfrm>
            <a:off x="10723419" y="1016235"/>
            <a:ext cx="755888" cy="2286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ko-KR" altLang="en-US" dirty="0" err="1"/>
              <a:t>인게임</a:t>
            </a:r>
            <a:endParaRPr lang="ko-KR" altLang="en-US" dirty="0"/>
          </a:p>
        </p:txBody>
      </p:sp>
      <p:sp>
        <p:nvSpPr>
          <p:cNvPr id="17" name="직사각형 16"/>
          <p:cNvSpPr/>
          <p:nvPr userDrawn="1"/>
        </p:nvSpPr>
        <p:spPr>
          <a:xfrm>
            <a:off x="749203" y="1041641"/>
            <a:ext cx="7555516" cy="36457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8" name="직사각형 17"/>
          <p:cNvSpPr/>
          <p:nvPr userDrawn="1"/>
        </p:nvSpPr>
        <p:spPr>
          <a:xfrm>
            <a:off x="8431702" y="1346512"/>
            <a:ext cx="3034905" cy="33408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직사각형 18"/>
          <p:cNvSpPr/>
          <p:nvPr userDrawn="1"/>
        </p:nvSpPr>
        <p:spPr>
          <a:xfrm>
            <a:off x="749202" y="4814414"/>
            <a:ext cx="10717405" cy="19562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8A9EAA97-E4C2-4D1C-B366-D3548C0E6D19}"/>
              </a:ext>
            </a:extLst>
          </p:cNvPr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accent5">
              <a:lumMod val="75000"/>
            </a:schemeClr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68C1463A-E95C-421C-B6DB-F7DF5ED4449C}"/>
                </a:ext>
              </a:extLst>
            </p:cNvPr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xmlns="" id="{A539E9A0-25C0-4A2B-9833-1DDDA9D16992}"/>
                </a:ext>
              </a:extLst>
            </p:cNvPr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xmlns="" id="{5161D9BF-4E01-4161-96BE-34FEC8E761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텍스트 개체 틀 11">
            <a:extLst>
              <a:ext uri="{FF2B5EF4-FFF2-40B4-BE49-F238E27FC236}">
                <a16:creationId xmlns:a16="http://schemas.microsoft.com/office/drawing/2014/main" xmlns="" id="{B5B3C2D4-FAA4-4CCD-8918-B7A08722F9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25" name="텍스트 개체 틀 13">
            <a:extLst>
              <a:ext uri="{FF2B5EF4-FFF2-40B4-BE49-F238E27FC236}">
                <a16:creationId xmlns:a16="http://schemas.microsoft.com/office/drawing/2014/main" xmlns="" id="{4E3C23C8-1B66-415B-B25F-DC72542EF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60836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D4C7C333-DDA4-4D9A-BD3E-5FC94D304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4" name="그림 3" descr="집노트더하기.png">
            <a:extLst>
              <a:ext uri="{FF2B5EF4-FFF2-40B4-BE49-F238E27FC236}">
                <a16:creationId xmlns:a16="http://schemas.microsoft.com/office/drawing/2014/main" xmlns="" id="{CB140AA1-6188-43F2-A050-B160F4BD4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2810" y="1916032"/>
            <a:ext cx="389914" cy="369392"/>
          </a:xfrm>
          <a:prstGeom prst="rect">
            <a:avLst/>
          </a:prstGeom>
        </p:spPr>
      </p:pic>
      <p:pic>
        <p:nvPicPr>
          <p:cNvPr id="5" name="그림 4" descr="집노트더하기.png">
            <a:extLst>
              <a:ext uri="{FF2B5EF4-FFF2-40B4-BE49-F238E27FC236}">
                <a16:creationId xmlns:a16="http://schemas.microsoft.com/office/drawing/2014/main" xmlns="" id="{E185A1A3-F9BF-4873-B3E6-34BB81AC6C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396" y="1925557"/>
            <a:ext cx="389914" cy="3693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2674CA5-6A4B-454C-B6F4-F51C78DD68CF}"/>
              </a:ext>
            </a:extLst>
          </p:cNvPr>
          <p:cNvSpPr/>
          <p:nvPr userDrawn="1"/>
        </p:nvSpPr>
        <p:spPr>
          <a:xfrm>
            <a:off x="1491926" y="1539794"/>
            <a:ext cx="2700000" cy="3780000"/>
          </a:xfrm>
          <a:prstGeom prst="rect">
            <a:avLst/>
          </a:prstGeom>
          <a:noFill/>
          <a:ln w="381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BCBD368B-75B7-4BAF-A73D-93A1B444B671}"/>
              </a:ext>
            </a:extLst>
          </p:cNvPr>
          <p:cNvGrpSpPr/>
          <p:nvPr userDrawn="1"/>
        </p:nvGrpSpPr>
        <p:grpSpPr>
          <a:xfrm>
            <a:off x="1598121" y="1979538"/>
            <a:ext cx="2487610" cy="2314352"/>
            <a:chOff x="1253925" y="900000"/>
            <a:chExt cx="2700000" cy="180982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E163F5F1-C95C-41CA-A376-503F9BE3A3C4}"/>
                </a:ext>
              </a:extLst>
            </p:cNvPr>
            <p:cNvCxnSpPr/>
            <p:nvPr userDrawn="1"/>
          </p:nvCxnSpPr>
          <p:spPr>
            <a:xfrm>
              <a:off x="1253925" y="900000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E64365D7-0AFB-4362-82B9-2D83B3586F2A}"/>
                </a:ext>
              </a:extLst>
            </p:cNvPr>
            <p:cNvCxnSpPr/>
            <p:nvPr userDrawn="1"/>
          </p:nvCxnSpPr>
          <p:spPr>
            <a:xfrm>
              <a:off x="1253925" y="1260059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51EF7DE4-3080-44C1-A4E2-68816681C962}"/>
                </a:ext>
              </a:extLst>
            </p:cNvPr>
            <p:cNvCxnSpPr/>
            <p:nvPr userDrawn="1"/>
          </p:nvCxnSpPr>
          <p:spPr>
            <a:xfrm>
              <a:off x="1253925" y="1620118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370F8600-BAE9-4E94-A902-754B6CEF0860}"/>
                </a:ext>
              </a:extLst>
            </p:cNvPr>
            <p:cNvCxnSpPr/>
            <p:nvPr userDrawn="1"/>
          </p:nvCxnSpPr>
          <p:spPr>
            <a:xfrm>
              <a:off x="1253925" y="1980177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7FAFA177-F1F2-49C5-833E-5674AF533CA0}"/>
                </a:ext>
              </a:extLst>
            </p:cNvPr>
            <p:cNvCxnSpPr/>
            <p:nvPr userDrawn="1"/>
          </p:nvCxnSpPr>
          <p:spPr>
            <a:xfrm>
              <a:off x="1253925" y="2340236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67F7949E-37F3-4177-9F6A-5001056DA673}"/>
                </a:ext>
              </a:extLst>
            </p:cNvPr>
            <p:cNvCxnSpPr/>
            <p:nvPr userDrawn="1"/>
          </p:nvCxnSpPr>
          <p:spPr>
            <a:xfrm>
              <a:off x="1253925" y="2700295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제목 29">
            <a:extLst>
              <a:ext uri="{FF2B5EF4-FFF2-40B4-BE49-F238E27FC236}">
                <a16:creationId xmlns:a16="http://schemas.microsoft.com/office/drawing/2014/main" xmlns="" id="{B9421575-6D99-4E11-B7D4-BC79A8ED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3" cy="904429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xmlns="" id="{99C0F3E8-45B0-4591-BC63-F4BE1D6BB4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2551" y="1539875"/>
            <a:ext cx="2698750" cy="37798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ko-KR" altLang="en-US" dirty="0"/>
          </a:p>
        </p:txBody>
      </p:sp>
      <p:sp>
        <p:nvSpPr>
          <p:cNvPr id="35" name="설명선: 위쪽 화살표 34">
            <a:extLst>
              <a:ext uri="{FF2B5EF4-FFF2-40B4-BE49-F238E27FC236}">
                <a16:creationId xmlns:a16="http://schemas.microsoft.com/office/drawing/2014/main" xmlns="" id="{B256DA8A-6D96-46CC-A792-62F83A5C1438}"/>
              </a:ext>
            </a:extLst>
          </p:cNvPr>
          <p:cNvSpPr/>
          <p:nvPr userDrawn="1"/>
        </p:nvSpPr>
        <p:spPr>
          <a:xfrm>
            <a:off x="3607550" y="0"/>
            <a:ext cx="4968552" cy="1413570"/>
          </a:xfrm>
          <a:prstGeom prst="upArrowCallout">
            <a:avLst>
              <a:gd name="adj1" fmla="val 23744"/>
              <a:gd name="adj2" fmla="val 25000"/>
              <a:gd name="adj3" fmla="val 25000"/>
              <a:gd name="adj4" fmla="val 7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17C08D7-65A7-48E5-A5DC-2E4F9E911AEC}"/>
              </a:ext>
            </a:extLst>
          </p:cNvPr>
          <p:cNvSpPr/>
          <p:nvPr userDrawn="1"/>
        </p:nvSpPr>
        <p:spPr>
          <a:xfrm>
            <a:off x="4748434" y="1539794"/>
            <a:ext cx="2700000" cy="3780000"/>
          </a:xfrm>
          <a:prstGeom prst="rect">
            <a:avLst/>
          </a:prstGeom>
          <a:noFill/>
          <a:ln w="381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4A66FCA2-9291-436E-842A-67CED52A7AED}"/>
              </a:ext>
            </a:extLst>
          </p:cNvPr>
          <p:cNvGrpSpPr/>
          <p:nvPr userDrawn="1"/>
        </p:nvGrpSpPr>
        <p:grpSpPr>
          <a:xfrm>
            <a:off x="4854629" y="1979538"/>
            <a:ext cx="2487610" cy="2314352"/>
            <a:chOff x="1253925" y="900000"/>
            <a:chExt cx="2700000" cy="1809820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E5B176B8-BA95-4A67-96CA-A6018C7713AE}"/>
                </a:ext>
              </a:extLst>
            </p:cNvPr>
            <p:cNvCxnSpPr/>
            <p:nvPr userDrawn="1"/>
          </p:nvCxnSpPr>
          <p:spPr>
            <a:xfrm>
              <a:off x="1253925" y="900000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xmlns="" id="{CC69079B-D319-4320-94D9-FBF410C978F5}"/>
                </a:ext>
              </a:extLst>
            </p:cNvPr>
            <p:cNvCxnSpPr/>
            <p:nvPr userDrawn="1"/>
          </p:nvCxnSpPr>
          <p:spPr>
            <a:xfrm>
              <a:off x="1253925" y="1260059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9BE062D6-F1CB-4351-9A0F-43752CFE5C2B}"/>
                </a:ext>
              </a:extLst>
            </p:cNvPr>
            <p:cNvCxnSpPr/>
            <p:nvPr userDrawn="1"/>
          </p:nvCxnSpPr>
          <p:spPr>
            <a:xfrm>
              <a:off x="1253925" y="1620118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D4842CB4-0404-4A2E-9075-870BB7868FB6}"/>
                </a:ext>
              </a:extLst>
            </p:cNvPr>
            <p:cNvCxnSpPr/>
            <p:nvPr userDrawn="1"/>
          </p:nvCxnSpPr>
          <p:spPr>
            <a:xfrm>
              <a:off x="1253925" y="1980177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0F4CC883-B2E3-4739-8332-4259054BCA70}"/>
                </a:ext>
              </a:extLst>
            </p:cNvPr>
            <p:cNvCxnSpPr/>
            <p:nvPr userDrawn="1"/>
          </p:nvCxnSpPr>
          <p:spPr>
            <a:xfrm>
              <a:off x="1253925" y="2340236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53654121-DE5A-41C7-8CB9-4030F14B9A9E}"/>
                </a:ext>
              </a:extLst>
            </p:cNvPr>
            <p:cNvCxnSpPr/>
            <p:nvPr userDrawn="1"/>
          </p:nvCxnSpPr>
          <p:spPr>
            <a:xfrm>
              <a:off x="1253925" y="2700295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텍스트 개체 틀 31">
            <a:extLst>
              <a:ext uri="{FF2B5EF4-FFF2-40B4-BE49-F238E27FC236}">
                <a16:creationId xmlns:a16="http://schemas.microsoft.com/office/drawing/2014/main" xmlns="" id="{8E2E6A5E-E772-44F3-B10A-121ABF4277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9059" y="1539875"/>
            <a:ext cx="2698750" cy="37798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44198173-9555-4048-857F-0FD5095DC651}"/>
              </a:ext>
            </a:extLst>
          </p:cNvPr>
          <p:cNvSpPr/>
          <p:nvPr userDrawn="1"/>
        </p:nvSpPr>
        <p:spPr>
          <a:xfrm>
            <a:off x="8035647" y="1539794"/>
            <a:ext cx="2700000" cy="3780000"/>
          </a:xfrm>
          <a:prstGeom prst="rect">
            <a:avLst/>
          </a:prstGeom>
          <a:noFill/>
          <a:ln w="381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A6D6C7ED-4AE6-4EA6-96AE-E3B2914A7A55}"/>
              </a:ext>
            </a:extLst>
          </p:cNvPr>
          <p:cNvGrpSpPr/>
          <p:nvPr userDrawn="1"/>
        </p:nvGrpSpPr>
        <p:grpSpPr>
          <a:xfrm>
            <a:off x="8141842" y="1979538"/>
            <a:ext cx="2487610" cy="2314352"/>
            <a:chOff x="1253925" y="900000"/>
            <a:chExt cx="2700000" cy="1809820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xmlns="" id="{BEFD1B17-1268-4338-BE76-66DF9746B2D1}"/>
                </a:ext>
              </a:extLst>
            </p:cNvPr>
            <p:cNvCxnSpPr/>
            <p:nvPr userDrawn="1"/>
          </p:nvCxnSpPr>
          <p:spPr>
            <a:xfrm>
              <a:off x="1253925" y="900000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339E6698-C2E0-4E9E-9F10-047C11EDA4D9}"/>
                </a:ext>
              </a:extLst>
            </p:cNvPr>
            <p:cNvCxnSpPr/>
            <p:nvPr userDrawn="1"/>
          </p:nvCxnSpPr>
          <p:spPr>
            <a:xfrm>
              <a:off x="1253925" y="1260059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FBD7FB33-72EB-4498-A495-5FD9538E7F21}"/>
                </a:ext>
              </a:extLst>
            </p:cNvPr>
            <p:cNvCxnSpPr/>
            <p:nvPr userDrawn="1"/>
          </p:nvCxnSpPr>
          <p:spPr>
            <a:xfrm>
              <a:off x="1253925" y="1620118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06CB87B6-BE7A-4BF9-ADEE-CD7B416AC66A}"/>
                </a:ext>
              </a:extLst>
            </p:cNvPr>
            <p:cNvCxnSpPr/>
            <p:nvPr userDrawn="1"/>
          </p:nvCxnSpPr>
          <p:spPr>
            <a:xfrm>
              <a:off x="1253925" y="1980177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8AFDE32B-950F-4225-B623-388D94BA4D7C}"/>
                </a:ext>
              </a:extLst>
            </p:cNvPr>
            <p:cNvCxnSpPr/>
            <p:nvPr userDrawn="1"/>
          </p:nvCxnSpPr>
          <p:spPr>
            <a:xfrm>
              <a:off x="1253925" y="2340236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xmlns="" id="{8A645215-39FA-4BF3-978B-B7AC1E237DE6}"/>
                </a:ext>
              </a:extLst>
            </p:cNvPr>
            <p:cNvCxnSpPr/>
            <p:nvPr userDrawn="1"/>
          </p:nvCxnSpPr>
          <p:spPr>
            <a:xfrm>
              <a:off x="1253925" y="2700295"/>
              <a:ext cx="2700000" cy="9525"/>
            </a:xfrm>
            <a:prstGeom prst="line">
              <a:avLst/>
            </a:prstGeom>
            <a:ln w="6350">
              <a:solidFill>
                <a:srgbClr val="A7A9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텍스트 개체 틀 31">
            <a:extLst>
              <a:ext uri="{FF2B5EF4-FFF2-40B4-BE49-F238E27FC236}">
                <a16:creationId xmlns:a16="http://schemas.microsoft.com/office/drawing/2014/main" xmlns="" id="{F14F8085-8570-4AD1-93E2-4E0B245AD2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6272" y="1539875"/>
            <a:ext cx="2698750" cy="37798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8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72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큰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495806" y="6494378"/>
            <a:ext cx="612182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384" y="4149080"/>
            <a:ext cx="11089232" cy="252107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4149725"/>
            <a:ext cx="11090275" cy="252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내용</a:t>
            </a:r>
            <a:endParaRPr lang="en-US" altLang="ko-KR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7"/>
          </p:nvPr>
        </p:nvSpPr>
        <p:spPr>
          <a:xfrm>
            <a:off x="550863" y="909514"/>
            <a:ext cx="5400327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0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551384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23" name="텍스트 개체 틀 21"/>
          <p:cNvSpPr>
            <a:spLocks noGrp="1"/>
          </p:cNvSpPr>
          <p:nvPr>
            <p:ph type="body" sz="quarter" idx="20" hasCustomPrompt="1"/>
          </p:nvPr>
        </p:nvSpPr>
        <p:spPr>
          <a:xfrm>
            <a:off x="6241728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47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0" name="내용 개체 틀 18"/>
          <p:cNvSpPr>
            <a:spLocks noGrp="1"/>
          </p:cNvSpPr>
          <p:nvPr>
            <p:ph sz="quarter" idx="17"/>
          </p:nvPr>
        </p:nvSpPr>
        <p:spPr>
          <a:xfrm>
            <a:off x="550863" y="909514"/>
            <a:ext cx="5400327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1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2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551384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13" name="텍스트 개체 틀 21"/>
          <p:cNvSpPr>
            <a:spLocks noGrp="1"/>
          </p:cNvSpPr>
          <p:nvPr>
            <p:ph type="body" sz="quarter" idx="20" hasCustomPrompt="1"/>
          </p:nvPr>
        </p:nvSpPr>
        <p:spPr>
          <a:xfrm>
            <a:off x="6241728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15" name="내용 개체 틀 18"/>
          <p:cNvSpPr>
            <a:spLocks noGrp="1"/>
          </p:cNvSpPr>
          <p:nvPr>
            <p:ph sz="quarter" idx="21"/>
          </p:nvPr>
        </p:nvSpPr>
        <p:spPr>
          <a:xfrm>
            <a:off x="550863" y="4145896"/>
            <a:ext cx="5400327" cy="25212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en-US" altLang="ko-KR" dirty="0"/>
          </a:p>
        </p:txBody>
      </p:sp>
      <p:sp>
        <p:nvSpPr>
          <p:cNvPr id="16" name="내용 개체 틀 18"/>
          <p:cNvSpPr>
            <a:spLocks noGrp="1"/>
          </p:cNvSpPr>
          <p:nvPr>
            <p:ph sz="quarter" idx="22"/>
          </p:nvPr>
        </p:nvSpPr>
        <p:spPr>
          <a:xfrm>
            <a:off x="6239222" y="4145896"/>
            <a:ext cx="5400327" cy="25212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43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작은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495806" y="6494378"/>
            <a:ext cx="612182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384" y="4149080"/>
            <a:ext cx="11089232" cy="216103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4149725"/>
            <a:ext cx="11090275" cy="216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내용</a:t>
            </a:r>
            <a:endParaRPr lang="en-US" altLang="ko-KR" dirty="0"/>
          </a:p>
        </p:txBody>
      </p:sp>
      <p:sp>
        <p:nvSpPr>
          <p:cNvPr id="13" name="내용 개체 틀 18"/>
          <p:cNvSpPr>
            <a:spLocks noGrp="1"/>
          </p:cNvSpPr>
          <p:nvPr>
            <p:ph sz="quarter" idx="17"/>
          </p:nvPr>
        </p:nvSpPr>
        <p:spPr>
          <a:xfrm>
            <a:off x="550863" y="909514"/>
            <a:ext cx="5400327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7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551384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18" name="텍스트 개체 틀 21"/>
          <p:cNvSpPr>
            <a:spLocks noGrp="1"/>
          </p:cNvSpPr>
          <p:nvPr>
            <p:ph type="body" sz="quarter" idx="20" hasCustomPrompt="1"/>
          </p:nvPr>
        </p:nvSpPr>
        <p:spPr>
          <a:xfrm>
            <a:off x="6241728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37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2" name="내용 개체 틀 18"/>
          <p:cNvSpPr>
            <a:spLocks noGrp="1"/>
          </p:cNvSpPr>
          <p:nvPr>
            <p:ph sz="quarter" idx="17"/>
          </p:nvPr>
        </p:nvSpPr>
        <p:spPr>
          <a:xfrm>
            <a:off x="550863" y="909514"/>
            <a:ext cx="5400327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3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5400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72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3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5400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sp>
        <p:nvSpPr>
          <p:cNvPr id="14" name="내용 개체 틀 18"/>
          <p:cNvSpPr>
            <a:spLocks noGrp="1"/>
          </p:cNvSpPr>
          <p:nvPr>
            <p:ph sz="quarter" idx="20"/>
          </p:nvPr>
        </p:nvSpPr>
        <p:spPr>
          <a:xfrm>
            <a:off x="3214886" y="3645818"/>
            <a:ext cx="2736304" cy="266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5" name="내용 개체 틀 18"/>
          <p:cNvSpPr>
            <a:spLocks noGrp="1"/>
          </p:cNvSpPr>
          <p:nvPr>
            <p:ph sz="quarter" idx="21"/>
          </p:nvPr>
        </p:nvSpPr>
        <p:spPr>
          <a:xfrm>
            <a:off x="550863" y="909514"/>
            <a:ext cx="5400327" cy="2520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7" name="내용 개체 틀 18"/>
          <p:cNvSpPr>
            <a:spLocks noGrp="1"/>
          </p:cNvSpPr>
          <p:nvPr>
            <p:ph sz="quarter" idx="22"/>
          </p:nvPr>
        </p:nvSpPr>
        <p:spPr>
          <a:xfrm>
            <a:off x="550590" y="3645818"/>
            <a:ext cx="2599010" cy="266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00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3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5400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sp>
        <p:nvSpPr>
          <p:cNvPr id="15" name="내용 개체 틀 18"/>
          <p:cNvSpPr>
            <a:spLocks noGrp="1"/>
          </p:cNvSpPr>
          <p:nvPr>
            <p:ph sz="quarter" idx="21"/>
          </p:nvPr>
        </p:nvSpPr>
        <p:spPr>
          <a:xfrm>
            <a:off x="550863" y="909514"/>
            <a:ext cx="5400327" cy="2592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18"/>
          <p:cNvSpPr>
            <a:spLocks noGrp="1"/>
          </p:cNvSpPr>
          <p:nvPr>
            <p:ph sz="quarter" idx="22"/>
          </p:nvPr>
        </p:nvSpPr>
        <p:spPr>
          <a:xfrm>
            <a:off x="550863" y="3717826"/>
            <a:ext cx="5400327" cy="2592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14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내용 개체 틀 18"/>
          <p:cNvSpPr>
            <a:spLocks noGrp="1"/>
          </p:cNvSpPr>
          <p:nvPr>
            <p:ph sz="quarter" idx="18"/>
          </p:nvPr>
        </p:nvSpPr>
        <p:spPr>
          <a:xfrm>
            <a:off x="550590" y="909514"/>
            <a:ext cx="11090547" cy="5400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0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34437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50" r:id="rId3"/>
    <p:sldLayoutId id="2147483656" r:id="rId4"/>
    <p:sldLayoutId id="2147483652" r:id="rId5"/>
    <p:sldLayoutId id="2147483657" r:id="rId6"/>
    <p:sldLayoutId id="2147483658" r:id="rId7"/>
    <p:sldLayoutId id="2147483659" r:id="rId8"/>
    <p:sldLayoutId id="2147483660" r:id="rId9"/>
    <p:sldLayoutId id="2147483653" r:id="rId10"/>
    <p:sldLayoutId id="2147483654" r:id="rId11"/>
    <p:sldLayoutId id="2147483655" r:id="rId12"/>
    <p:sldLayoutId id="2147483662" r:id="rId13"/>
  </p:sldLayoutIdLst>
  <p:txStyles>
    <p:titleStyle>
      <a:lvl1pPr algn="ctr" defTabSz="1088502" rtl="0" eaLnBrk="1" latinLnBrk="1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1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1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1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10.gif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6183" y="2552631"/>
            <a:ext cx="80780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/>
              <a:t>반복 플레이를 즐길 수 있는 액션 </a:t>
            </a:r>
            <a:r>
              <a:rPr lang="en-US" altLang="ko-KR" sz="3600" b="1" dirty="0"/>
              <a:t>RPG</a:t>
            </a:r>
          </a:p>
          <a:p>
            <a:pPr algn="ctr">
              <a:lnSpc>
                <a:spcPct val="150000"/>
              </a:lnSpc>
            </a:pPr>
            <a:r>
              <a:rPr lang="ko-KR" altLang="en-US" sz="3600" b="1" dirty="0"/>
              <a:t>하태욱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11430" y="5518026"/>
            <a:ext cx="23471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작성시간 </a:t>
            </a:r>
            <a:r>
              <a:rPr lang="en-US" altLang="ko-KR" dirty="0"/>
              <a:t>: </a:t>
            </a:r>
            <a:r>
              <a:rPr lang="en-US" altLang="ko-KR" dirty="0" smtClean="0"/>
              <a:t>25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723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8"/>
          </p:nvPr>
        </p:nvSpPr>
        <p:spPr>
          <a:ln>
            <a:noFill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시작부터 모든 캐릭터를 지급하고 </a:t>
            </a:r>
            <a:r>
              <a:rPr lang="ko-KR" altLang="en-US" sz="1400" dirty="0" err="1"/>
              <a:t>시놉시스</a:t>
            </a:r>
            <a:r>
              <a:rPr lang="ko-KR" altLang="en-US" sz="1400" dirty="0"/>
              <a:t> 이후 프롤로그 진입 전에 캐릭터를 선택해서 진입한다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B050"/>
                </a:solidFill>
              </a:rPr>
              <a:t>캐릭터들은 서로 다른 특색과 스토리</a:t>
            </a:r>
            <a:r>
              <a:rPr lang="ko-KR" altLang="en-US" sz="1400" dirty="0"/>
              <a:t>를 가지고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세계관을 잘 드러낼 수 있는 </a:t>
            </a:r>
            <a:r>
              <a:rPr lang="ko-KR" altLang="en-US" sz="1400" b="1" dirty="0">
                <a:solidFill>
                  <a:srgbClr val="00B050"/>
                </a:solidFill>
              </a:rPr>
              <a:t>외견과 무기를 중점으로 디자인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캐릭터는 </a:t>
            </a:r>
            <a:r>
              <a:rPr lang="en-US" altLang="ko-KR" sz="1400" dirty="0"/>
              <a:t>6</a:t>
            </a:r>
            <a:r>
              <a:rPr lang="ko-KR" altLang="en-US" sz="1400" dirty="0"/>
              <a:t>명이며</a:t>
            </a:r>
            <a:r>
              <a:rPr lang="en-US" altLang="ko-KR" sz="1400" dirty="0"/>
              <a:t>, </a:t>
            </a:r>
            <a:r>
              <a:rPr lang="ko-KR" altLang="en-US" sz="1400" dirty="0"/>
              <a:t>이후 계속해서 추가가 가능하다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실제 플레이 하는 </a:t>
            </a:r>
            <a:r>
              <a:rPr lang="ko-KR" altLang="en-US" sz="1400" b="1" dirty="0">
                <a:solidFill>
                  <a:srgbClr val="00B050"/>
                </a:solidFill>
              </a:rPr>
              <a:t>차원의 개수는 캐릭터 숫자만큼</a:t>
            </a:r>
            <a:r>
              <a:rPr lang="ko-KR" altLang="en-US" sz="1400" dirty="0"/>
              <a:t>만 존재하지만 </a:t>
            </a:r>
            <a:r>
              <a:rPr lang="ko-KR" altLang="en-US" sz="1400" b="1" dirty="0">
                <a:solidFill>
                  <a:srgbClr val="00B050"/>
                </a:solidFill>
              </a:rPr>
              <a:t>스토리 상으로는 더 많은 차원이 존재</a:t>
            </a:r>
            <a:r>
              <a:rPr lang="ko-KR" altLang="en-US" sz="1400" dirty="0"/>
              <a:t>한다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r>
              <a:rPr lang="ko-KR" altLang="en-US" sz="1400" b="1" dirty="0"/>
              <a:t>구성의도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외형을 통해서 통일감이 없는 서로 다른 세계관에서 왔다는 것을 유저에게 은유적으로 전달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B050"/>
                </a:solidFill>
              </a:rPr>
              <a:t>캐릭터 별 스토리를 통해 유저가 반복플레이</a:t>
            </a:r>
            <a:r>
              <a:rPr lang="ko-KR" altLang="en-US" sz="1400" dirty="0"/>
              <a:t>를 할 수 있게 함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실제 차원의 개수보다 더 많게 스토리상에서 얘기를 함으로써 이후에 </a:t>
            </a:r>
            <a:r>
              <a:rPr lang="ko-KR" altLang="en-US" sz="1400" b="1" dirty="0">
                <a:solidFill>
                  <a:srgbClr val="00B050"/>
                </a:solidFill>
              </a:rPr>
              <a:t>추가될 캐릭터의 개연성</a:t>
            </a:r>
            <a:r>
              <a:rPr lang="ko-KR" altLang="en-US" sz="1400" dirty="0"/>
              <a:t>과 플레이어가 스테이지를 </a:t>
            </a:r>
            <a:r>
              <a:rPr lang="ko-KR" altLang="en-US" sz="1400" dirty="0" err="1"/>
              <a:t>클리어</a:t>
            </a:r>
            <a:r>
              <a:rPr lang="ko-KR" altLang="en-US" sz="1400" dirty="0"/>
              <a:t> 하는 동안 </a:t>
            </a:r>
            <a:r>
              <a:rPr lang="ko-KR" altLang="en-US" sz="1400" b="1" dirty="0">
                <a:solidFill>
                  <a:srgbClr val="00B050"/>
                </a:solidFill>
              </a:rPr>
              <a:t>다른 캐릭터들은 다른 곳을 </a:t>
            </a:r>
            <a:r>
              <a:rPr lang="ko-KR" altLang="en-US" sz="1400" b="1" dirty="0" err="1">
                <a:solidFill>
                  <a:srgbClr val="00B050"/>
                </a:solidFill>
              </a:rPr>
              <a:t>클리어</a:t>
            </a:r>
            <a:r>
              <a:rPr lang="ko-KR" altLang="en-US" sz="1400" b="1" dirty="0">
                <a:solidFill>
                  <a:srgbClr val="00B050"/>
                </a:solidFill>
              </a:rPr>
              <a:t> 했다</a:t>
            </a:r>
            <a:r>
              <a:rPr lang="ko-KR" altLang="en-US" sz="1400" dirty="0"/>
              <a:t>는 설명이 가능하다</a:t>
            </a:r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120619911"/>
              </p:ext>
            </p:extLst>
          </p:nvPr>
        </p:nvGraphicFramePr>
        <p:xfrm>
          <a:off x="550863" y="3717925"/>
          <a:ext cx="5400676" cy="2694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68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9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능력치</a:t>
                      </a:r>
                      <a:r>
                        <a:rPr lang="ko-KR" altLang="en-US" sz="1200" dirty="0"/>
                        <a:t> 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HP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캐릭터의 체력을 표시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9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MP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스킬 사용시의 소모되는 값을 표시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9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 시 적에게 주는 </a:t>
                      </a:r>
                      <a:r>
                        <a:rPr lang="ko-KR" altLang="en-US" sz="1000" dirty="0" err="1" smtClean="0"/>
                        <a:t>데미지값을</a:t>
                      </a:r>
                      <a:r>
                        <a:rPr lang="ko-KR" altLang="en-US" sz="1000" dirty="0" smtClean="0"/>
                        <a:t> 표시 </a:t>
                      </a: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스킬</a:t>
                      </a: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장비 값에 들어감</a:t>
                      </a: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0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9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공격속도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일반 공격의 공격속도에 대한 표시 </a:t>
                      </a: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스킬</a:t>
                      </a: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장비 값에 들어감</a:t>
                      </a: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0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9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피격 </a:t>
                      </a:r>
                      <a:r>
                        <a:rPr lang="ko-KR" altLang="en-US" sz="1000" dirty="0" smtClean="0"/>
                        <a:t>시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HP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값에 영향을 주기 전에 얼마나 값을 깎을 것인지 표시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이동속도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캐릭터의 </a:t>
                      </a:r>
                      <a:r>
                        <a:rPr lang="ko-KR" altLang="en-US" sz="1000" dirty="0" smtClean="0"/>
                        <a:t>이동속도를 표시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9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점프력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캐릭터가 점프 시 어느 정도의 높이를 뛰는가에 대한 표시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9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 별로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가지 </a:t>
                      </a:r>
                      <a:r>
                        <a:rPr lang="ko-KR" altLang="en-US" sz="1000" dirty="0" err="1"/>
                        <a:t>스킬을</a:t>
                      </a:r>
                      <a:r>
                        <a:rPr lang="ko-KR" altLang="en-US" sz="1000" dirty="0"/>
                        <a:t> 가짐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고유 스킬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가지와 범용스킬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가지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B797975-E365-4671-9210-3E738F5897A0}"/>
              </a:ext>
            </a:extLst>
          </p:cNvPr>
          <p:cNvSpPr/>
          <p:nvPr/>
        </p:nvSpPr>
        <p:spPr>
          <a:xfrm>
            <a:off x="6237635" y="3604312"/>
            <a:ext cx="5401915" cy="2808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5"/>
          <p:cNvGraphicFramePr>
            <a:graphicFrameLocks noGrp="1" noChangeAspect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3964804305"/>
              </p:ext>
            </p:extLst>
          </p:nvPr>
        </p:nvGraphicFramePr>
        <p:xfrm>
          <a:off x="947256" y="909638"/>
          <a:ext cx="4607888" cy="25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" r:id="rId4" imgW="9142857" imgH="5142857" progId="">
                  <p:embed/>
                </p:oleObj>
              </mc:Choice>
              <mc:Fallback>
                <p:oleObj r:id="rId4" imgW="9142857" imgH="5142857" progId="">
                  <p:embed/>
                  <p:pic>
                    <p:nvPicPr>
                      <p:cNvPr id="0" name="내용 개체 틀 1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256" y="909638"/>
                        <a:ext cx="4607888" cy="259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89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캐릭터 속성의 종류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268404" y="5369793"/>
            <a:ext cx="9291298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50"/>
                </a:solidFill>
              </a:rPr>
              <a:t>세계관에 따라서 다양한 캐릭터 속성을 분류하고 조합해서 다양한 캐릭터 제작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/>
              <a:t>이런 식의 분류는 일본 시장에 매우 적합하며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</a:t>
            </a:r>
            <a:r>
              <a:rPr lang="en-US" altLang="ko-KR" sz="1600" dirty="0"/>
              <a:t>IP</a:t>
            </a:r>
            <a:r>
              <a:rPr lang="ko-KR" altLang="en-US" sz="1600" dirty="0"/>
              <a:t>와의 콜라보를 하게 될 경우에도 유용하게 사용할 수 있을 것이다</a:t>
            </a:r>
          </a:p>
        </p:txBody>
      </p:sp>
      <p:sp>
        <p:nvSpPr>
          <p:cNvPr id="83" name="타원 82"/>
          <p:cNvSpPr/>
          <p:nvPr/>
        </p:nvSpPr>
        <p:spPr>
          <a:xfrm>
            <a:off x="838622" y="1964372"/>
            <a:ext cx="1800199" cy="180019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마법세계</a:t>
            </a:r>
            <a:endParaRPr lang="en-US" altLang="ko-KR" dirty="0"/>
          </a:p>
          <a:p>
            <a:pPr algn="ctr"/>
            <a:r>
              <a:rPr lang="ko-KR" altLang="en-US" dirty="0"/>
              <a:t>세계관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358902" y="2220318"/>
            <a:ext cx="864096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마법사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358902" y="3259717"/>
            <a:ext cx="864096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마녀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871070" y="1505464"/>
            <a:ext cx="864096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불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4871070" y="1972674"/>
            <a:ext cx="864096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물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871070" y="2477572"/>
            <a:ext cx="864096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공기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4871070" y="2945624"/>
            <a:ext cx="864096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흙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4871070" y="3449680"/>
            <a:ext cx="864096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빛</a:t>
            </a:r>
            <a:endParaRPr lang="ko-KR" altLang="en-US" sz="1200" dirty="0"/>
          </a:p>
        </p:txBody>
      </p:sp>
      <p:sp>
        <p:nvSpPr>
          <p:cNvPr id="93" name="직사각형 92"/>
          <p:cNvSpPr/>
          <p:nvPr/>
        </p:nvSpPr>
        <p:spPr>
          <a:xfrm>
            <a:off x="4871070" y="3953736"/>
            <a:ext cx="864096" cy="2880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어둠</a:t>
            </a:r>
            <a:endParaRPr lang="ko-KR" altLang="en-US" sz="1200" dirty="0"/>
          </a:p>
        </p:txBody>
      </p:sp>
      <p:sp>
        <p:nvSpPr>
          <p:cNvPr id="86" name="오른쪽 화살표 85"/>
          <p:cNvSpPr/>
          <p:nvPr/>
        </p:nvSpPr>
        <p:spPr>
          <a:xfrm>
            <a:off x="2782838" y="2519751"/>
            <a:ext cx="504056" cy="7399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오른쪽 화살표 94"/>
          <p:cNvSpPr/>
          <p:nvPr/>
        </p:nvSpPr>
        <p:spPr>
          <a:xfrm>
            <a:off x="4222998" y="2519751"/>
            <a:ext cx="504056" cy="7399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오른쪽 화살표 95"/>
          <p:cNvSpPr/>
          <p:nvPr/>
        </p:nvSpPr>
        <p:spPr>
          <a:xfrm>
            <a:off x="5915186" y="2519751"/>
            <a:ext cx="504056" cy="7399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099EF968-033A-4EF0-B75A-4837F8BD4F98}"/>
              </a:ext>
            </a:extLst>
          </p:cNvPr>
          <p:cNvSpPr/>
          <p:nvPr/>
        </p:nvSpPr>
        <p:spPr>
          <a:xfrm>
            <a:off x="6501815" y="1275606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누님</a:t>
            </a:r>
            <a:r>
              <a:rPr lang="en-US" altLang="ko-KR" sz="1200" dirty="0"/>
              <a:t>/</a:t>
            </a:r>
            <a:r>
              <a:rPr lang="ko-KR" altLang="en-US" sz="1200" dirty="0"/>
              <a:t>형님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C5015634-8B4C-4380-9C8E-6ED9EBFAA8D6}"/>
              </a:ext>
            </a:extLst>
          </p:cNvPr>
          <p:cNvSpPr/>
          <p:nvPr/>
        </p:nvSpPr>
        <p:spPr>
          <a:xfrm>
            <a:off x="6501815" y="1707654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동갑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F01F52A4-F271-4FF0-8AFC-F6D45BDCB47E}"/>
              </a:ext>
            </a:extLst>
          </p:cNvPr>
          <p:cNvSpPr/>
          <p:nvPr/>
        </p:nvSpPr>
        <p:spPr>
          <a:xfrm>
            <a:off x="6501815" y="2139702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로리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쇼타</a:t>
            </a:r>
            <a:endParaRPr lang="ko-KR" altLang="en-US" sz="12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3611BF36-E485-4D29-A9B5-02239E4A7C49}"/>
              </a:ext>
            </a:extLst>
          </p:cNvPr>
          <p:cNvSpPr/>
          <p:nvPr/>
        </p:nvSpPr>
        <p:spPr>
          <a:xfrm>
            <a:off x="6501815" y="2571751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중년 남</a:t>
            </a:r>
            <a:r>
              <a:rPr lang="en-US" altLang="ko-KR" sz="1200" dirty="0"/>
              <a:t>/</a:t>
            </a:r>
            <a:r>
              <a:rPr lang="ko-KR" altLang="en-US" sz="1200" dirty="0"/>
              <a:t>녀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109174F8-83E5-4499-8F59-18A549FD27F3}"/>
              </a:ext>
            </a:extLst>
          </p:cNvPr>
          <p:cNvSpPr/>
          <p:nvPr/>
        </p:nvSpPr>
        <p:spPr>
          <a:xfrm>
            <a:off x="6501815" y="3004475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유부남</a:t>
            </a:r>
            <a:r>
              <a:rPr lang="en-US" altLang="ko-KR" sz="1200" dirty="0"/>
              <a:t>/</a:t>
            </a:r>
            <a:r>
              <a:rPr lang="ko-KR" altLang="en-US" sz="1200" dirty="0"/>
              <a:t>녀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0A5A3D5B-BA7A-4F47-B884-2E7AC8A06EF9}"/>
              </a:ext>
            </a:extLst>
          </p:cNvPr>
          <p:cNvSpPr/>
          <p:nvPr/>
        </p:nvSpPr>
        <p:spPr>
          <a:xfrm>
            <a:off x="6501815" y="3437199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어린 노인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2A62FDA6-FE5E-46E4-A895-004896B3641B}"/>
              </a:ext>
            </a:extLst>
          </p:cNvPr>
          <p:cNvSpPr/>
          <p:nvPr/>
        </p:nvSpPr>
        <p:spPr>
          <a:xfrm>
            <a:off x="6501815" y="3871660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노총각</a:t>
            </a:r>
            <a:r>
              <a:rPr lang="en-US" altLang="ko-KR" sz="1100" dirty="0"/>
              <a:t>,</a:t>
            </a:r>
            <a:r>
              <a:rPr lang="ko-KR" altLang="en-US" sz="1100" dirty="0"/>
              <a:t>처녀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xmlns="" id="{96ACDD8E-176C-4560-800C-CBFE5C40A6E8}"/>
              </a:ext>
            </a:extLst>
          </p:cNvPr>
          <p:cNvSpPr/>
          <p:nvPr/>
        </p:nvSpPr>
        <p:spPr>
          <a:xfrm>
            <a:off x="6501815" y="4306121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노인</a:t>
            </a:r>
          </a:p>
        </p:txBody>
      </p:sp>
      <p:sp>
        <p:nvSpPr>
          <p:cNvPr id="106" name="오른쪽 화살표 105"/>
          <p:cNvSpPr/>
          <p:nvPr/>
        </p:nvSpPr>
        <p:spPr>
          <a:xfrm>
            <a:off x="7607374" y="2519751"/>
            <a:ext cx="504056" cy="7399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xmlns="" id="{3D0F0B6B-B8E3-4361-9056-99E1CBA6DE28}"/>
              </a:ext>
            </a:extLst>
          </p:cNvPr>
          <p:cNvSpPr/>
          <p:nvPr/>
        </p:nvSpPr>
        <p:spPr>
          <a:xfrm>
            <a:off x="8255446" y="1057747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눈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A7526C42-D5B7-4060-B30D-284D79D4DDD2}"/>
              </a:ext>
            </a:extLst>
          </p:cNvPr>
          <p:cNvSpPr/>
          <p:nvPr/>
        </p:nvSpPr>
        <p:spPr>
          <a:xfrm>
            <a:off x="8255446" y="1489795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신체장애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280A686D-BA8D-41F9-9DE8-55BF861B116B}"/>
              </a:ext>
            </a:extLst>
          </p:cNvPr>
          <p:cNvSpPr/>
          <p:nvPr/>
        </p:nvSpPr>
        <p:spPr>
          <a:xfrm>
            <a:off x="8255446" y="1921843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피부</a:t>
            </a:r>
            <a:r>
              <a:rPr lang="en-US" altLang="ko-KR" sz="1200" dirty="0"/>
              <a:t>,</a:t>
            </a:r>
            <a:r>
              <a:rPr lang="ko-KR" altLang="en-US" sz="1200" dirty="0"/>
              <a:t>인종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B1D22214-8C40-4B78-AB71-5C1E34F704FF}"/>
              </a:ext>
            </a:extLst>
          </p:cNvPr>
          <p:cNvSpPr/>
          <p:nvPr/>
        </p:nvSpPr>
        <p:spPr>
          <a:xfrm>
            <a:off x="8255446" y="2353892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헤어스타일</a:t>
            </a:r>
            <a:endParaRPr lang="ko-KR" altLang="en-US" sz="11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B747B805-58BE-4225-9D21-B81AA36249CD}"/>
              </a:ext>
            </a:extLst>
          </p:cNvPr>
          <p:cNvSpPr/>
          <p:nvPr/>
        </p:nvSpPr>
        <p:spPr>
          <a:xfrm>
            <a:off x="8255446" y="2786616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가슴</a:t>
            </a:r>
            <a:r>
              <a:rPr lang="en-US" altLang="ko-KR" sz="1200" dirty="0"/>
              <a:t>/</a:t>
            </a:r>
            <a:r>
              <a:rPr lang="ko-KR" altLang="en-US" sz="1200" dirty="0"/>
              <a:t>근육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44439027-6430-4061-909F-C8BC665C68A4}"/>
              </a:ext>
            </a:extLst>
          </p:cNvPr>
          <p:cNvSpPr/>
          <p:nvPr/>
        </p:nvSpPr>
        <p:spPr>
          <a:xfrm>
            <a:off x="8255446" y="3219340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얼굴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9CCCBFE4-E6FA-4BBB-AE07-AF7DB099D419}"/>
              </a:ext>
            </a:extLst>
          </p:cNvPr>
          <p:cNvSpPr/>
          <p:nvPr/>
        </p:nvSpPr>
        <p:spPr>
          <a:xfrm>
            <a:off x="8255446" y="3653801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키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9E3F3E17-EC53-4917-A740-379E412366C3}"/>
              </a:ext>
            </a:extLst>
          </p:cNvPr>
          <p:cNvSpPr/>
          <p:nvPr/>
        </p:nvSpPr>
        <p:spPr>
          <a:xfrm>
            <a:off x="8255446" y="4088262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종족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9E3F3E17-EC53-4917-A740-379E412366C3}"/>
              </a:ext>
            </a:extLst>
          </p:cNvPr>
          <p:cNvSpPr/>
          <p:nvPr/>
        </p:nvSpPr>
        <p:spPr>
          <a:xfrm>
            <a:off x="8255446" y="4506794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체중</a:t>
            </a:r>
          </a:p>
        </p:txBody>
      </p:sp>
      <p:sp>
        <p:nvSpPr>
          <p:cNvPr id="116" name="오른쪽 화살표 115"/>
          <p:cNvSpPr/>
          <p:nvPr/>
        </p:nvSpPr>
        <p:spPr>
          <a:xfrm>
            <a:off x="9335566" y="2519751"/>
            <a:ext cx="504056" cy="7399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27B1134C-E7FE-4B6B-8E80-A4985A8383AE}"/>
              </a:ext>
            </a:extLst>
          </p:cNvPr>
          <p:cNvSpPr/>
          <p:nvPr/>
        </p:nvSpPr>
        <p:spPr>
          <a:xfrm>
            <a:off x="10000307" y="863288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츤데레</a:t>
            </a:r>
            <a:endParaRPr lang="ko-KR" altLang="en-US" sz="1200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B11CC436-D590-45FA-BB6F-5B904F605721}"/>
              </a:ext>
            </a:extLst>
          </p:cNvPr>
          <p:cNvSpPr/>
          <p:nvPr/>
        </p:nvSpPr>
        <p:spPr>
          <a:xfrm>
            <a:off x="10000307" y="1295336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얀데레</a:t>
            </a:r>
            <a:endParaRPr lang="ko-KR" altLang="en-US" sz="1200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C8B803AF-32D7-409A-B9AF-1C30A8803E05}"/>
              </a:ext>
            </a:extLst>
          </p:cNvPr>
          <p:cNvSpPr/>
          <p:nvPr/>
        </p:nvSpPr>
        <p:spPr>
          <a:xfrm>
            <a:off x="10000307" y="1727384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쿨데레</a:t>
            </a:r>
            <a:endParaRPr lang="ko-KR" altLang="en-US" sz="1200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5DD62E1B-9CCA-4BAE-A9CA-CAB4FAA869F1}"/>
              </a:ext>
            </a:extLst>
          </p:cNvPr>
          <p:cNvSpPr/>
          <p:nvPr/>
        </p:nvSpPr>
        <p:spPr>
          <a:xfrm>
            <a:off x="10000307" y="2159433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백치미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F22250A6-0B35-4B32-A537-A3A92A8E2A07}"/>
              </a:ext>
            </a:extLst>
          </p:cNvPr>
          <p:cNvSpPr/>
          <p:nvPr/>
        </p:nvSpPr>
        <p:spPr>
          <a:xfrm>
            <a:off x="10000307" y="2592157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사이코패스</a:t>
            </a:r>
            <a:endParaRPr lang="ko-KR" altLang="en-US" sz="11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3C8E2AD0-C8DE-453A-A42C-11282D216A72}"/>
              </a:ext>
            </a:extLst>
          </p:cNvPr>
          <p:cNvSpPr/>
          <p:nvPr/>
        </p:nvSpPr>
        <p:spPr>
          <a:xfrm>
            <a:off x="10000307" y="3024881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덜렁이</a:t>
            </a:r>
            <a:endParaRPr lang="ko-KR" altLang="en-US" sz="1200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80F574F4-C950-455E-94C4-31CAFA8EAADC}"/>
              </a:ext>
            </a:extLst>
          </p:cNvPr>
          <p:cNvSpPr/>
          <p:nvPr/>
        </p:nvSpPr>
        <p:spPr>
          <a:xfrm>
            <a:off x="10000307" y="3459342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구두쇠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10AE46B4-D3CB-4475-99B2-5CF0E52EEC41}"/>
              </a:ext>
            </a:extLst>
          </p:cNvPr>
          <p:cNvSpPr/>
          <p:nvPr/>
        </p:nvSpPr>
        <p:spPr>
          <a:xfrm>
            <a:off x="10000307" y="3893803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겁쟁이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10AE46B4-D3CB-4475-99B2-5CF0E52EEC41}"/>
              </a:ext>
            </a:extLst>
          </p:cNvPr>
          <p:cNvSpPr/>
          <p:nvPr/>
        </p:nvSpPr>
        <p:spPr>
          <a:xfrm>
            <a:off x="10000307" y="4309322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강심장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10AE46B4-D3CB-4475-99B2-5CF0E52EEC41}"/>
              </a:ext>
            </a:extLst>
          </p:cNvPr>
          <p:cNvSpPr/>
          <p:nvPr/>
        </p:nvSpPr>
        <p:spPr>
          <a:xfrm>
            <a:off x="10000307" y="4718726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독설가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59054" y="1419622"/>
            <a:ext cx="5148119" cy="2889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862869" y="4572647"/>
            <a:ext cx="4751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세계관에 따라서 직업과 무기</a:t>
            </a:r>
            <a:r>
              <a:rPr lang="en-US" altLang="ko-KR" sz="1400" dirty="0"/>
              <a:t> </a:t>
            </a:r>
            <a:r>
              <a:rPr lang="ko-KR" altLang="en-US" sz="1400" dirty="0"/>
              <a:t>등 다양하게 달라지는 요소</a:t>
            </a:r>
          </a:p>
        </p:txBody>
      </p:sp>
      <p:sp>
        <p:nvSpPr>
          <p:cNvPr id="128" name="아래쪽 화살표 127"/>
          <p:cNvSpPr/>
          <p:nvPr/>
        </p:nvSpPr>
        <p:spPr>
          <a:xfrm>
            <a:off x="3166672" y="4376294"/>
            <a:ext cx="144016" cy="22106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848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설정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플레이어 캐릭터 예시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6BBBAEC8-DFED-4C74-994F-9C81A81FEEF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550590" y="909638"/>
            <a:ext cx="3855671" cy="540067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303188"/>
              </p:ext>
            </p:extLst>
          </p:nvPr>
        </p:nvGraphicFramePr>
        <p:xfrm>
          <a:off x="4655046" y="831267"/>
          <a:ext cx="7048259" cy="5694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602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3947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플레이어 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로즈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좋아하는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특히 단것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숨어있기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싫어하는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배고픔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암기투척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대거를 이용한 빠른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암살자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누님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갈색피부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폭식녀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쿨데레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세계관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마법이 존재하지 않으며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신체능력이 굉장히 뛰어난 기사들의 중세 세계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배경스토리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고아로 태어나 뒷골목을 전전하는 소매치기로 살아가다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어쌔신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길드에 들어가게 된다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길드 안에서는 항상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1,2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위를 다투는 실력을 가졌었다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온갖 고생을 겪으면서 생존을 위해서라면 모든 것을 포기해야 하는 생활을 해왔기 때문에 욕심이 굉장히 많으며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자신의 몫을 뺏기게 되면 반드시 복수하는 성격이다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어린아이나 불쌍한 사람을 보면 과거의 자신이 떠올라 그냥 지나치지 못하고 도움을 준다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특징적인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두건이나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로브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등을 둘러서 얼굴은 가린다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암기와 대거를 사용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굉장히 가볍고 노출이 있는 의상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독을 흩날리는 액션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 재화 지불할 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슈퍼대쉬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대쉬의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 거리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다른 캐릭터에게 장착가능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빠른 이동과 빠른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공격속도을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통해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전투속도를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높여 쾌감을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준다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피지컬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중요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공격력이 낮기 때문에 강한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경우 독으로 지속적인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데미지를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주면서 회피하는 스타일로 구성했다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53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07B63D7-8324-4C52-A602-A8A1E217A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4940297-F4D1-49D3-854B-89F98538F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설정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A90A6CC-65DC-4259-A03D-EDE83E6F56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NPC </a:t>
            </a:r>
            <a:r>
              <a:rPr lang="ko-KR" altLang="en-US" dirty="0"/>
              <a:t>설정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xmlns="" id="{79A3D3E9-CBD5-457E-9222-E81380ADFA1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>
            <a:noFill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/>
              <a:t>NPC</a:t>
            </a:r>
            <a:r>
              <a:rPr lang="ko-KR" altLang="en-US" sz="1200" dirty="0"/>
              <a:t>는 영웅이 아닌 일반인도 존재한다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00B050"/>
                </a:solidFill>
              </a:rPr>
              <a:t>아이템 혹은 스킬</a:t>
            </a:r>
            <a:r>
              <a:rPr lang="en-US" altLang="ko-KR" sz="1200" b="1" dirty="0">
                <a:solidFill>
                  <a:srgbClr val="00B050"/>
                </a:solidFill>
              </a:rPr>
              <a:t>, </a:t>
            </a:r>
            <a:r>
              <a:rPr lang="ko-KR" altLang="en-US" sz="1200" b="1" dirty="0">
                <a:solidFill>
                  <a:srgbClr val="00B050"/>
                </a:solidFill>
              </a:rPr>
              <a:t>장비</a:t>
            </a:r>
            <a:r>
              <a:rPr lang="en-US" altLang="ko-KR" sz="1200" b="1" dirty="0">
                <a:solidFill>
                  <a:srgbClr val="00B050"/>
                </a:solidFill>
              </a:rPr>
              <a:t> </a:t>
            </a:r>
            <a:r>
              <a:rPr lang="ko-KR" altLang="en-US" sz="1200" b="1" dirty="0">
                <a:solidFill>
                  <a:srgbClr val="00B050"/>
                </a:solidFill>
              </a:rPr>
              <a:t>등을 판매하는 </a:t>
            </a:r>
            <a:r>
              <a:rPr lang="en-US" altLang="ko-KR" sz="1200" b="1" dirty="0">
                <a:solidFill>
                  <a:srgbClr val="00B050"/>
                </a:solidFill>
              </a:rPr>
              <a:t>NPC</a:t>
            </a:r>
            <a:r>
              <a:rPr lang="ko-KR" altLang="en-US" sz="1200" dirty="0"/>
              <a:t>들이 존재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/>
              <a:t>NPC</a:t>
            </a:r>
            <a:r>
              <a:rPr lang="ko-KR" altLang="en-US" sz="1200" dirty="0"/>
              <a:t>들도 각자가 관련된 세계관이 존재하며 이와 관련된 퀘스트나 </a:t>
            </a:r>
            <a:r>
              <a:rPr lang="ko-KR" altLang="en-US" sz="1200" b="1" dirty="0">
                <a:solidFill>
                  <a:srgbClr val="00B050"/>
                </a:solidFill>
              </a:rPr>
              <a:t>사냥</a:t>
            </a:r>
            <a:r>
              <a:rPr lang="en-US" altLang="ko-KR" sz="1200" b="1" dirty="0">
                <a:solidFill>
                  <a:srgbClr val="00B050"/>
                </a:solidFill>
              </a:rPr>
              <a:t>, </a:t>
            </a:r>
            <a:r>
              <a:rPr lang="ko-KR" altLang="en-US" sz="1200" b="1" dirty="0">
                <a:solidFill>
                  <a:srgbClr val="00B050"/>
                </a:solidFill>
              </a:rPr>
              <a:t>수집 등의 퀘스트</a:t>
            </a:r>
            <a:r>
              <a:rPr lang="ko-KR" altLang="en-US" sz="1200" dirty="0"/>
              <a:t>를 주기도 한다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스테이지를 클리어 해서 차원의 문이 닫히면 관련 </a:t>
            </a:r>
            <a:r>
              <a:rPr lang="en-US" altLang="ko-KR" sz="1200" b="1" dirty="0">
                <a:solidFill>
                  <a:srgbClr val="00B050"/>
                </a:solidFill>
              </a:rPr>
              <a:t>NPC</a:t>
            </a:r>
            <a:r>
              <a:rPr lang="ko-KR" altLang="en-US" sz="1200" b="1" dirty="0">
                <a:solidFill>
                  <a:srgbClr val="00B050"/>
                </a:solidFill>
              </a:rPr>
              <a:t>도 함께 사라진다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00B050"/>
                </a:solidFill>
              </a:rPr>
              <a:t>초월자와 관련된 세계관의 </a:t>
            </a:r>
            <a:r>
              <a:rPr lang="en-US" altLang="ko-KR" sz="1200" b="1" dirty="0">
                <a:solidFill>
                  <a:srgbClr val="00B050"/>
                </a:solidFill>
              </a:rPr>
              <a:t>NPC</a:t>
            </a:r>
            <a:r>
              <a:rPr lang="ko-KR" altLang="en-US" sz="1200" b="1" dirty="0">
                <a:solidFill>
                  <a:srgbClr val="00B050"/>
                </a:solidFill>
              </a:rPr>
              <a:t>는 등장하지 않는다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r>
              <a:rPr lang="ko-KR" altLang="en-US" sz="1200" b="1" dirty="0"/>
              <a:t>구성의도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/>
              <a:t>유저가 재화를 소모하는 요소와 </a:t>
            </a:r>
            <a:r>
              <a:rPr lang="en-US" altLang="ko-KR" sz="1200" dirty="0"/>
              <a:t>NPC</a:t>
            </a:r>
            <a:r>
              <a:rPr lang="ko-KR" altLang="en-US" sz="1200" dirty="0"/>
              <a:t>와의 대화를 통해 스토리적 요소도 전달 가능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rgbClr val="00B050"/>
                </a:solidFill>
              </a:rPr>
              <a:t>퀘스트의 내용과 보상 </a:t>
            </a:r>
            <a:r>
              <a:rPr lang="ko-KR" altLang="en-US" sz="1200" b="1" dirty="0" err="1">
                <a:solidFill>
                  <a:srgbClr val="00B050"/>
                </a:solidFill>
              </a:rPr>
              <a:t>값만을</a:t>
            </a:r>
            <a:r>
              <a:rPr lang="ko-KR" altLang="en-US" sz="1200" b="1" dirty="0">
                <a:solidFill>
                  <a:srgbClr val="00B050"/>
                </a:solidFill>
              </a:rPr>
              <a:t> 조금씩 수정해서 다양한 </a:t>
            </a:r>
            <a:r>
              <a:rPr lang="ko-KR" altLang="en-US" sz="1200" b="1" dirty="0" err="1">
                <a:solidFill>
                  <a:srgbClr val="00B050"/>
                </a:solidFill>
              </a:rPr>
              <a:t>베리에이션을</a:t>
            </a:r>
            <a:r>
              <a:rPr lang="ko-KR" altLang="en-US" sz="1200" b="1" dirty="0">
                <a:solidFill>
                  <a:srgbClr val="00B050"/>
                </a:solidFill>
              </a:rPr>
              <a:t> 구축</a:t>
            </a:r>
            <a:r>
              <a:rPr lang="ko-KR" altLang="en-US" sz="1200" dirty="0"/>
              <a:t>할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통해 유저가 반복플레이를 하도록 만들 수 있다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/>
              <a:t>세계관과 연관된 </a:t>
            </a:r>
            <a:r>
              <a:rPr lang="en-US" altLang="ko-KR" sz="1200" b="1" dirty="0">
                <a:solidFill>
                  <a:srgbClr val="00B050"/>
                </a:solidFill>
              </a:rPr>
              <a:t>NPC</a:t>
            </a:r>
            <a:r>
              <a:rPr lang="ko-KR" altLang="en-US" sz="1200" b="1" dirty="0">
                <a:solidFill>
                  <a:srgbClr val="00B050"/>
                </a:solidFill>
              </a:rPr>
              <a:t>도 함께 사라지는 것을 통해서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스토리적인</a:t>
            </a:r>
            <a:r>
              <a:rPr lang="ko-KR" altLang="en-US" sz="1200" dirty="0"/>
              <a:t> 개연성을 더욱 살릴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퀘스트를 진행하는 것에도 자연스럽게 제한이 생겨 </a:t>
            </a:r>
            <a:r>
              <a:rPr lang="ko-KR" altLang="en-US" sz="1200" b="1" dirty="0">
                <a:solidFill>
                  <a:srgbClr val="00B050"/>
                </a:solidFill>
              </a:rPr>
              <a:t>클리어한 스테이지를 반복플레이 하도록 할 수 있음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rgbClr val="00B050"/>
                </a:solidFill>
              </a:rPr>
              <a:t>초월자와 관련된 세계관의 </a:t>
            </a:r>
            <a:r>
              <a:rPr lang="en-US" altLang="ko-KR" sz="1200" b="1" dirty="0">
                <a:solidFill>
                  <a:srgbClr val="00B050"/>
                </a:solidFill>
              </a:rPr>
              <a:t>NPC</a:t>
            </a:r>
            <a:r>
              <a:rPr lang="ko-KR" altLang="en-US" sz="1200" b="1" dirty="0">
                <a:solidFill>
                  <a:srgbClr val="00B050"/>
                </a:solidFill>
              </a:rPr>
              <a:t>는 등장하지 않음</a:t>
            </a:r>
            <a:r>
              <a:rPr lang="ko-KR" altLang="en-US" sz="1200" dirty="0"/>
              <a:t>으로 초월자에 따른 차별점을 줄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세계관의 </a:t>
            </a:r>
            <a:r>
              <a:rPr lang="en-US" altLang="ko-KR" sz="1200" dirty="0"/>
              <a:t>NPC</a:t>
            </a:r>
            <a:r>
              <a:rPr lang="ko-KR" altLang="en-US" sz="1200" dirty="0"/>
              <a:t>를 만나기 위해 </a:t>
            </a:r>
            <a:r>
              <a:rPr lang="ko-KR" altLang="en-US" sz="1200" b="1" dirty="0">
                <a:solidFill>
                  <a:srgbClr val="00B050"/>
                </a:solidFill>
              </a:rPr>
              <a:t>엔딩을 보고 난 이후에도 다시 플레이를 하도록</a:t>
            </a:r>
            <a:r>
              <a:rPr lang="ko-KR" altLang="en-US" sz="1200" dirty="0"/>
              <a:t> 함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4BFDBA-A0BE-408F-9A88-7EA658929BFB}"/>
              </a:ext>
            </a:extLst>
          </p:cNvPr>
          <p:cNvSpPr/>
          <p:nvPr/>
        </p:nvSpPr>
        <p:spPr>
          <a:xfrm>
            <a:off x="6237635" y="3069754"/>
            <a:ext cx="5401915" cy="324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내용 개체 틀 12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166577183"/>
              </p:ext>
            </p:extLst>
          </p:nvPr>
        </p:nvGraphicFramePr>
        <p:xfrm>
          <a:off x="550863" y="909638"/>
          <a:ext cx="5400676" cy="5400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5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5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퀘스트</a:t>
                      </a:r>
                      <a:r>
                        <a:rPr lang="ko-KR" altLang="en-US" sz="1400" dirty="0"/>
                        <a:t>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세이브 포인트를 찾아라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워프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포인트를 찾아라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몬스터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마리를 처리해라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09376688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몬스터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마리를 처리해라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몬스터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마리를 처리해라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사신의 책 해금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몬스터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마리를 처리해라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범용스킬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마하펀치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체력 물약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가져오기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엘릭서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가져오기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장신구를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이상 장착하고 스테이지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클리어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장신구를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이상 장착하고 스테이지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클리어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무적 물약 해금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장신구를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이상 장착하고 스테이지 클리어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범용스킬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제트킥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장신구를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이상 장착하고 스테이지 클리어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엘릭서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해금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장신구를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이상 장착하고 스테이지 클리어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범용스킬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언데드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지도를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50%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이상 활성화 시키고 클리어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지도를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80%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이상 활성화 시키고 클리어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지도를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109%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이상 활성화 시키고 클리어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스킬 숙련도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레벨 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스킬 숙련도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레벨 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숙련도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레벨 스킬이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이상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숙련도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레벨 스킬이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이상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숙련도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레벨 스킬이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이상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범용스킬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그림자 분신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숙련도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레벨 스킬이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이상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범용스킬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바나나 폭탄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22152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스킬 올 마스터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범용스킬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차원균열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01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 smtClean="0"/>
              <a:t>맵의</a:t>
            </a:r>
            <a:r>
              <a:rPr lang="ko-KR" altLang="en-US" dirty="0" smtClean="0"/>
              <a:t> 배치와 스테이지의 생성</a:t>
            </a:r>
            <a:endParaRPr lang="ko-KR" altLang="en-US" dirty="0"/>
          </a:p>
        </p:txBody>
      </p:sp>
      <p:sp>
        <p:nvSpPr>
          <p:cNvPr id="24" name="내용 개체 틀 23"/>
          <p:cNvSpPr>
            <a:spLocks noGrp="1"/>
          </p:cNvSpPr>
          <p:nvPr>
            <p:ph sz="quarter" idx="18"/>
          </p:nvPr>
        </p:nvSpPr>
        <p:spPr>
          <a:ln>
            <a:noFill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다양한 패턴의 방들을 만들어 두고</a:t>
            </a:r>
            <a:r>
              <a:rPr lang="en-US" altLang="ko-KR" sz="1400" dirty="0"/>
              <a:t>, </a:t>
            </a:r>
            <a:r>
              <a:rPr lang="ko-KR" altLang="en-US" sz="1400" dirty="0"/>
              <a:t>스테이지 시작 시에 랜덤으로 배치해 </a:t>
            </a:r>
            <a:r>
              <a:rPr lang="ko-KR" altLang="en-US" sz="1400" b="1" dirty="0">
                <a:solidFill>
                  <a:srgbClr val="00B050"/>
                </a:solidFill>
              </a:rPr>
              <a:t>스테이지를 </a:t>
            </a:r>
            <a:r>
              <a:rPr lang="ko-KR" altLang="en-US" sz="1400" b="1" dirty="0" err="1">
                <a:solidFill>
                  <a:srgbClr val="00B050"/>
                </a:solidFill>
              </a:rPr>
              <a:t>랜덤하게</a:t>
            </a:r>
            <a:r>
              <a:rPr lang="ko-KR" altLang="en-US" sz="1400" b="1" dirty="0">
                <a:solidFill>
                  <a:srgbClr val="00B050"/>
                </a:solidFill>
              </a:rPr>
              <a:t>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생성</a:t>
            </a:r>
            <a:r>
              <a:rPr lang="ko-KR" altLang="en-US" sz="1400" dirty="0" smtClean="0"/>
              <a:t>함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B050"/>
                </a:solidFill>
              </a:rPr>
              <a:t>난이도에 따라서 스테이지의 전체적인 크기가 달라짐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난이도에 따라서 몇 개의 방이 배치될 것인지 결정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스테이지 </a:t>
            </a:r>
            <a:r>
              <a:rPr lang="ko-KR" altLang="en-US" sz="1400" b="1" dirty="0">
                <a:solidFill>
                  <a:srgbClr val="00B050"/>
                </a:solidFill>
              </a:rPr>
              <a:t>중간에 세이브가 가능한 포인트와 워프</a:t>
            </a:r>
            <a:r>
              <a:rPr lang="ko-KR" altLang="en-US" sz="1400" dirty="0"/>
              <a:t>를 준비해서 플레이 도중에 중단이 가능하도록 함</a:t>
            </a:r>
            <a:endParaRPr lang="en-US" altLang="ko-KR" sz="1400" dirty="0"/>
          </a:p>
          <a:p>
            <a:r>
              <a:rPr lang="ko-KR" altLang="en-US" sz="1400" b="1" dirty="0"/>
              <a:t>구성의도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스테이지를 랜덤으로 생성해 유저에게 반복플레이를 하더라도 </a:t>
            </a:r>
            <a:r>
              <a:rPr lang="ko-KR" altLang="en-US" sz="1400" b="1" dirty="0">
                <a:solidFill>
                  <a:srgbClr val="00B050"/>
                </a:solidFill>
              </a:rPr>
              <a:t>매번 색다른 경험과 탐색의 재미</a:t>
            </a:r>
            <a:r>
              <a:rPr lang="ko-KR" altLang="en-US" sz="1400" dirty="0"/>
              <a:t>를 줄 수 있다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몇 가지 패턴의 방을 만들어 두고 재배치를 통해 랜덤 생성하기 때문에 </a:t>
            </a:r>
            <a:r>
              <a:rPr lang="ko-KR" altLang="en-US" sz="1400" b="1" dirty="0">
                <a:solidFill>
                  <a:srgbClr val="00B050"/>
                </a:solidFill>
              </a:rPr>
              <a:t>리소스 양을 줄일 수 있다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B050"/>
                </a:solidFill>
              </a:rPr>
              <a:t>스테이지 크기를 통해서 플레이 타임 조절</a:t>
            </a:r>
            <a:r>
              <a:rPr lang="ko-KR" altLang="en-US" sz="1400" dirty="0"/>
              <a:t>을 할 수 있고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통해 간단한 플레이를 할 때와 집중적으로 플레이 할 때 서로 다른 경험을 할 수 있다</a:t>
            </a:r>
          </a:p>
        </p:txBody>
      </p:sp>
      <p:pic>
        <p:nvPicPr>
          <p:cNvPr id="29" name="Picture 2" descr="D:\NCS 문서\참고자료\맵조각+랜덤맵생성.gif"/>
          <p:cNvPicPr>
            <a:picLocks noGrp="1" noChangeAspect="1" noChangeArrowheads="1" noCrop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4306" y="909638"/>
            <a:ext cx="4053788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ê´ë ¨ ì´ë¯¸ì§">
            <a:extLst>
              <a:ext uri="{FF2B5EF4-FFF2-40B4-BE49-F238E27FC236}">
                <a16:creationId xmlns:a16="http://schemas.microsoft.com/office/drawing/2014/main" xmlns="" id="{BA23DE92-33F4-4202-A8FE-8608AD0788AE}"/>
              </a:ext>
            </a:extLst>
          </p:cNvPr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50" b="10850"/>
          <a:stretch>
            <a:fillRect/>
          </a:stretch>
        </p:blipFill>
        <p:spPr bwMode="auto">
          <a:xfrm>
            <a:off x="3214688" y="4290870"/>
            <a:ext cx="2736850" cy="137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BD6C5F3-BD84-4152-8F35-F5DCBB1964C7}"/>
              </a:ext>
            </a:extLst>
          </p:cNvPr>
          <p:cNvSpPr txBox="1"/>
          <p:nvPr/>
        </p:nvSpPr>
        <p:spPr>
          <a:xfrm>
            <a:off x="1270670" y="56620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이지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DA42AEB-E8A2-429B-8CBB-0F7067B9E638}"/>
              </a:ext>
            </a:extLst>
          </p:cNvPr>
          <p:cNvSpPr txBox="1"/>
          <p:nvPr/>
        </p:nvSpPr>
        <p:spPr>
          <a:xfrm>
            <a:off x="4078982" y="56620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하드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71EB2A3-C9F5-413C-9C8C-0BBC2A7604B3}"/>
              </a:ext>
            </a:extLst>
          </p:cNvPr>
          <p:cNvSpPr/>
          <p:nvPr/>
        </p:nvSpPr>
        <p:spPr>
          <a:xfrm>
            <a:off x="6237635" y="3285778"/>
            <a:ext cx="5401915" cy="2808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/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25" y="4510782"/>
            <a:ext cx="2600412" cy="93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85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A152925F-0C91-4227-8279-B362CDDBF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D25FE7B-B067-4D8F-89FC-927599801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E634F26-884D-4E41-9CEB-40A7C9DF96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pic>
        <p:nvPicPr>
          <p:cNvPr id="9218" name="Picture 2" descr="D:\NCS 문서\게임 초기 기획서\악마성 GIF\OOE_Culte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734" y="3017947"/>
            <a:ext cx="35242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:\NCS 문서\게임 초기 기획서\악마성 GIF\OOE_Vol_Culte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734" y="4141894"/>
            <a:ext cx="35242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9638" y="3319056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/>
              <a:t>1</a:t>
            </a:r>
            <a:r>
              <a:rPr lang="ko-KR" altLang="en-US" sz="1800" dirty="0"/>
              <a:t>레벨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5774" y="444300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/>
              <a:t>5</a:t>
            </a:r>
            <a:r>
              <a:rPr lang="ko-KR" altLang="en-US" sz="1800" dirty="0"/>
              <a:t>레벨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6319" y="557897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/>
              <a:t>10</a:t>
            </a:r>
            <a:r>
              <a:rPr lang="ko-KR" altLang="en-US" sz="1800" dirty="0"/>
              <a:t>레벨</a:t>
            </a:r>
          </a:p>
        </p:txBody>
      </p:sp>
      <p:sp>
        <p:nvSpPr>
          <p:cNvPr id="19" name="내용 개체 틀 23"/>
          <p:cNvSpPr txBox="1">
            <a:spLocks/>
          </p:cNvSpPr>
          <p:nvPr/>
        </p:nvSpPr>
        <p:spPr>
          <a:xfrm>
            <a:off x="6239222" y="909514"/>
            <a:ext cx="5401915" cy="5400600"/>
          </a:xfrm>
          <a:prstGeom prst="rect">
            <a:avLst/>
          </a:prstGeom>
          <a:ln>
            <a:noFill/>
          </a:ln>
        </p:spPr>
        <p:txBody>
          <a:bodyPr/>
          <a:lstStyle>
            <a:lvl1pPr marL="408188" indent="-408188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408" indent="-340157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627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878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400" dirty="0"/>
          </a:p>
        </p:txBody>
      </p:sp>
      <p:sp>
        <p:nvSpPr>
          <p:cNvPr id="20" name="내용 개체 틀 23"/>
          <p:cNvSpPr txBox="1">
            <a:spLocks/>
          </p:cNvSpPr>
          <p:nvPr/>
        </p:nvSpPr>
        <p:spPr>
          <a:xfrm>
            <a:off x="5807174" y="1068470"/>
            <a:ext cx="5986363" cy="539404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408188" indent="-408188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408" indent="-340157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627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878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B050"/>
                </a:solidFill>
              </a:rPr>
              <a:t>캐릭터 마다 </a:t>
            </a:r>
            <a:r>
              <a:rPr lang="en-US" altLang="ko-KR" sz="1400" b="1" dirty="0">
                <a:solidFill>
                  <a:srgbClr val="00B050"/>
                </a:solidFill>
              </a:rPr>
              <a:t>4</a:t>
            </a:r>
            <a:r>
              <a:rPr lang="ko-KR" altLang="en-US" sz="1400" b="1" dirty="0">
                <a:solidFill>
                  <a:srgbClr val="00B050"/>
                </a:solidFill>
              </a:rPr>
              <a:t>가지의 </a:t>
            </a:r>
            <a:r>
              <a:rPr lang="ko-KR" altLang="en-US" sz="1400" b="1" dirty="0" err="1">
                <a:solidFill>
                  <a:srgbClr val="00B050"/>
                </a:solidFill>
              </a:rPr>
              <a:t>스킬</a:t>
            </a:r>
            <a:r>
              <a:rPr lang="ko-KR" altLang="en-US" sz="1400" dirty="0" err="1"/>
              <a:t>을</a:t>
            </a:r>
            <a:r>
              <a:rPr lang="ko-KR" altLang="en-US" sz="1400" dirty="0"/>
              <a:t> 가지고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</a:t>
            </a:r>
            <a:r>
              <a:rPr lang="ko-KR" altLang="en-US" sz="1400" dirty="0" err="1"/>
              <a:t>스킬은</a:t>
            </a:r>
            <a:r>
              <a:rPr lang="ko-KR" altLang="en-US" sz="1400" dirty="0"/>
              <a:t> 별도의 </a:t>
            </a:r>
            <a:r>
              <a:rPr lang="ko-KR" altLang="en-US" sz="1400" dirty="0" err="1"/>
              <a:t>쿨타임과</a:t>
            </a:r>
            <a:r>
              <a:rPr lang="ko-KR" altLang="en-US" sz="1400" dirty="0"/>
              <a:t> 숙련도를 가지고 있다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숙련도의 경우 </a:t>
            </a:r>
            <a:r>
              <a:rPr lang="ko-KR" altLang="en-US" sz="1400" b="1" dirty="0" err="1">
                <a:solidFill>
                  <a:srgbClr val="00B050"/>
                </a:solidFill>
              </a:rPr>
              <a:t>스킬을</a:t>
            </a:r>
            <a:r>
              <a:rPr lang="ko-KR" altLang="en-US" sz="1400" b="1" dirty="0">
                <a:solidFill>
                  <a:srgbClr val="00B050"/>
                </a:solidFill>
              </a:rPr>
              <a:t> 사용해서 적을 공격했을 때만 상승</a:t>
            </a:r>
            <a:r>
              <a:rPr lang="ko-KR" altLang="en-US" sz="1400" dirty="0"/>
              <a:t>하도록 되어 있다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숙련도 </a:t>
            </a:r>
            <a:r>
              <a:rPr lang="en-US" altLang="ko-KR" sz="1400" b="1" dirty="0">
                <a:solidFill>
                  <a:srgbClr val="00B050"/>
                </a:solidFill>
              </a:rPr>
              <a:t>5,10</a:t>
            </a:r>
            <a:r>
              <a:rPr lang="ko-KR" altLang="en-US" sz="1400" b="1" dirty="0">
                <a:solidFill>
                  <a:srgbClr val="00B050"/>
                </a:solidFill>
              </a:rPr>
              <a:t>레벨 때에는 </a:t>
            </a:r>
            <a:r>
              <a:rPr lang="ko-KR" altLang="en-US" sz="1400" b="1" dirty="0" err="1">
                <a:solidFill>
                  <a:srgbClr val="00B050"/>
                </a:solidFill>
              </a:rPr>
              <a:t>스킬이</a:t>
            </a:r>
            <a:r>
              <a:rPr lang="ko-KR" altLang="en-US" sz="1400" b="1" dirty="0">
                <a:solidFill>
                  <a:srgbClr val="00B050"/>
                </a:solidFill>
              </a:rPr>
              <a:t> 변화</a:t>
            </a:r>
            <a:r>
              <a:rPr lang="ko-KR" altLang="en-US" sz="1400" dirty="0"/>
              <a:t>하며</a:t>
            </a:r>
            <a:r>
              <a:rPr lang="en-US" altLang="ko-KR" sz="1400" dirty="0"/>
              <a:t>, </a:t>
            </a:r>
            <a:r>
              <a:rPr lang="ko-KR" altLang="en-US" sz="1400" dirty="0"/>
              <a:t>그 외에 레벨에서는 부가적인 효과</a:t>
            </a:r>
            <a:r>
              <a:rPr lang="en-US" altLang="ko-KR" sz="1400" dirty="0"/>
              <a:t>(</a:t>
            </a:r>
            <a:r>
              <a:rPr lang="ko-KR" altLang="en-US" sz="1400" dirty="0"/>
              <a:t>공격력</a:t>
            </a:r>
            <a:r>
              <a:rPr lang="en-US" altLang="ko-KR" sz="1400" dirty="0"/>
              <a:t>,</a:t>
            </a:r>
            <a:r>
              <a:rPr lang="ko-KR" altLang="en-US" sz="1400" dirty="0"/>
              <a:t>공격속도 등</a:t>
            </a:r>
            <a:r>
              <a:rPr lang="en-US" altLang="ko-KR" sz="1400" dirty="0"/>
              <a:t>)</a:t>
            </a:r>
            <a:r>
              <a:rPr lang="ko-KR" altLang="en-US" sz="1400" dirty="0"/>
              <a:t>이 상승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캐릭터마다 범용적으로 사용할 수 있는 </a:t>
            </a:r>
            <a:r>
              <a:rPr lang="ko-KR" altLang="en-US" sz="1400" dirty="0" err="1"/>
              <a:t>스킬이</a:t>
            </a:r>
            <a:r>
              <a:rPr lang="ko-KR" altLang="en-US" sz="1400" dirty="0"/>
              <a:t> 한 가지씩 존재하며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일정 수준이상 재화를 지불할 경우 서로 </a:t>
            </a:r>
            <a:r>
              <a:rPr lang="ko-KR" altLang="en-US" sz="1400" b="1" dirty="0">
                <a:solidFill>
                  <a:srgbClr val="00B050"/>
                </a:solidFill>
              </a:rPr>
              <a:t>다른 캐릭터의 범용 </a:t>
            </a:r>
            <a:r>
              <a:rPr lang="ko-KR" altLang="en-US" sz="1400" b="1" dirty="0" err="1">
                <a:solidFill>
                  <a:srgbClr val="00B050"/>
                </a:solidFill>
              </a:rPr>
              <a:t>스킬을</a:t>
            </a:r>
            <a:r>
              <a:rPr lang="ko-KR" altLang="en-US" sz="1400" b="1" dirty="0">
                <a:solidFill>
                  <a:srgbClr val="00B050"/>
                </a:solidFill>
              </a:rPr>
              <a:t> 배워서 장착</a:t>
            </a:r>
            <a:r>
              <a:rPr lang="ko-KR" altLang="en-US" sz="1400" dirty="0"/>
              <a:t>할 수 있다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구성의도</a:t>
            </a:r>
            <a:endParaRPr lang="en-US" altLang="ko-KR" sz="1400" b="1" dirty="0"/>
          </a:p>
          <a:p>
            <a:pPr marL="284400" indent="-284400">
              <a:lnSpc>
                <a:spcPct val="150000"/>
              </a:lnSpc>
              <a:spcBef>
                <a:spcPts val="336"/>
              </a:spcBef>
              <a:buFont typeface="Wingdings" panose="05000000000000000000" pitchFamily="2" charset="2"/>
              <a:buChar char="Ø"/>
            </a:pPr>
            <a:r>
              <a:rPr lang="ko-KR" altLang="en-US" sz="1400" dirty="0"/>
              <a:t>각 캐릭터의 개성을 나타낼 수 있는 스킬 </a:t>
            </a:r>
            <a:r>
              <a:rPr lang="en-US" altLang="ko-KR" sz="1400" dirty="0"/>
              <a:t>3</a:t>
            </a:r>
            <a:r>
              <a:rPr lang="ko-KR" altLang="en-US" sz="1400" dirty="0"/>
              <a:t>개와 범용스킬 </a:t>
            </a:r>
            <a:r>
              <a:rPr lang="en-US" altLang="ko-KR" sz="1400" dirty="0"/>
              <a:t>1</a:t>
            </a:r>
            <a:r>
              <a:rPr lang="ko-KR" altLang="en-US" sz="1400" dirty="0"/>
              <a:t>개를 사용해 </a:t>
            </a:r>
            <a:r>
              <a:rPr lang="ko-KR" altLang="en-US" sz="1400" b="1" dirty="0">
                <a:solidFill>
                  <a:srgbClr val="00B050"/>
                </a:solidFill>
              </a:rPr>
              <a:t>재화의 사용 용도와 다양한 스킬 조합이 가능</a:t>
            </a:r>
            <a:r>
              <a:rPr lang="ko-KR" altLang="en-US" sz="1400" dirty="0"/>
              <a:t>하도록 만듦 </a:t>
            </a:r>
            <a:r>
              <a:rPr lang="en-US" altLang="ko-KR" sz="1400" dirty="0"/>
              <a:t>(</a:t>
            </a:r>
            <a:r>
              <a:rPr lang="ko-KR" altLang="en-US" sz="1400" dirty="0"/>
              <a:t>여러 캐릭터를 육성하는 이유</a:t>
            </a:r>
            <a:r>
              <a:rPr lang="en-US" altLang="ko-KR" sz="1400" dirty="0"/>
              <a:t>)</a:t>
            </a:r>
          </a:p>
          <a:p>
            <a:pPr marL="284400" indent="-284400">
              <a:lnSpc>
                <a:spcPct val="150000"/>
              </a:lnSpc>
              <a:spcBef>
                <a:spcPts val="336"/>
              </a:spcBef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B050"/>
                </a:solidFill>
              </a:rPr>
              <a:t>스킬 숙련도 시스템</a:t>
            </a:r>
            <a:r>
              <a:rPr lang="ko-KR" altLang="en-US" sz="1400" dirty="0"/>
              <a:t>으로 사망 시에 모든 것이 사라지는 </a:t>
            </a:r>
            <a:r>
              <a:rPr lang="ko-KR" altLang="en-US" sz="1400" dirty="0" err="1"/>
              <a:t>로그라이크에서</a:t>
            </a:r>
            <a:r>
              <a:rPr lang="ko-KR" altLang="en-US" sz="1400" dirty="0"/>
              <a:t> </a:t>
            </a:r>
            <a:r>
              <a:rPr lang="ko-KR" altLang="en-US" sz="1400" b="1" dirty="0">
                <a:solidFill>
                  <a:srgbClr val="00B050"/>
                </a:solidFill>
              </a:rPr>
              <a:t>영구적으로 캐릭터를 강화시켜주는 부분</a:t>
            </a:r>
            <a:r>
              <a:rPr lang="ko-KR" altLang="en-US" sz="1400" dirty="0"/>
              <a:t>을 통해 유저에게 큰 상실감을 느끼지 않도록 함</a:t>
            </a:r>
            <a:endParaRPr lang="en-US" altLang="ko-KR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0610" y="2485394"/>
            <a:ext cx="4150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어떤 캐릭터가 사용해도 무난할 것 같은 범용스킬</a:t>
            </a:r>
          </a:p>
        </p:txBody>
      </p:sp>
      <p:pic>
        <p:nvPicPr>
          <p:cNvPr id="9222" name="Picture 6" descr="D:\NCS 문서\게임 초기 기획서\악마성 GIF\Saturn_Drop_Kick.gif"/>
          <p:cNvPicPr>
            <a:picLocks noChangeAspect="1" noChangeArrowheads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364" y="1413570"/>
            <a:ext cx="3342989" cy="10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D:\NCS 문서\게임 초기 기획서\악마성 GIF\OOE_Melio_Culter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734" y="5277861"/>
            <a:ext cx="35242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71EB2A3-C9F5-413C-9C8C-0BBC2A7604B3}"/>
              </a:ext>
            </a:extLst>
          </p:cNvPr>
          <p:cNvSpPr/>
          <p:nvPr/>
        </p:nvSpPr>
        <p:spPr>
          <a:xfrm>
            <a:off x="5798790" y="4149874"/>
            <a:ext cx="5986363" cy="23572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xmlns="" id="{A057DF1F-EC3B-419E-93DC-753178A10CF6}"/>
              </a:ext>
            </a:extLst>
          </p:cNvPr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25529378"/>
              </p:ext>
            </p:extLst>
          </p:nvPr>
        </p:nvGraphicFramePr>
        <p:xfrm>
          <a:off x="550863" y="1023444"/>
          <a:ext cx="11090273" cy="2705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07">
                  <a:extLst>
                    <a:ext uri="{9D8B030D-6E8A-4147-A177-3AD203B41FA5}">
                      <a16:colId xmlns:a16="http://schemas.microsoft.com/office/drawing/2014/main" xmlns="" val="3046731184"/>
                    </a:ext>
                  </a:extLst>
                </a:gridCol>
                <a:gridCol w="1728411">
                  <a:extLst>
                    <a:ext uri="{9D8B030D-6E8A-4147-A177-3AD203B41FA5}">
                      <a16:colId xmlns:a16="http://schemas.microsoft.com/office/drawing/2014/main" xmlns="" val="4239408712"/>
                    </a:ext>
                  </a:extLst>
                </a:gridCol>
                <a:gridCol w="1728411">
                  <a:extLst>
                    <a:ext uri="{9D8B030D-6E8A-4147-A177-3AD203B41FA5}">
                      <a16:colId xmlns:a16="http://schemas.microsoft.com/office/drawing/2014/main" xmlns="" val="750767155"/>
                    </a:ext>
                  </a:extLst>
                </a:gridCol>
                <a:gridCol w="1728411">
                  <a:extLst>
                    <a:ext uri="{9D8B030D-6E8A-4147-A177-3AD203B41FA5}">
                      <a16:colId xmlns:a16="http://schemas.microsoft.com/office/drawing/2014/main" xmlns="" val="27025454"/>
                    </a:ext>
                  </a:extLst>
                </a:gridCol>
                <a:gridCol w="1728411">
                  <a:extLst>
                    <a:ext uri="{9D8B030D-6E8A-4147-A177-3AD203B41FA5}">
                      <a16:colId xmlns:a16="http://schemas.microsoft.com/office/drawing/2014/main" xmlns="" val="1793946486"/>
                    </a:ext>
                  </a:extLst>
                </a:gridCol>
                <a:gridCol w="1728411">
                  <a:extLst>
                    <a:ext uri="{9D8B030D-6E8A-4147-A177-3AD203B41FA5}">
                      <a16:colId xmlns:a16="http://schemas.microsoft.com/office/drawing/2014/main" xmlns="" val="122881491"/>
                    </a:ext>
                  </a:extLst>
                </a:gridCol>
                <a:gridCol w="1728411">
                  <a:extLst>
                    <a:ext uri="{9D8B030D-6E8A-4147-A177-3AD203B41FA5}">
                      <a16:colId xmlns:a16="http://schemas.microsoft.com/office/drawing/2014/main" xmlns="" val="773534634"/>
                    </a:ext>
                  </a:extLst>
                </a:gridCol>
              </a:tblGrid>
              <a:tr h="20154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/>
                        <a:t>캐릭터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ko-KR" altLang="en-US" sz="11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마법사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가디언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초능력자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전투원 스킬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4887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범용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전 캐릭터 공용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슈퍼대시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소모값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감소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1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카운터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지속시간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1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실드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실드체력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1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거친피부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방어력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1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신체강화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스탯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1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섬광탄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스턴 시간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1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106763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단도투척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개수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강검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파이어 볼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힐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회복량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마인드컨트롤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지속시간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보스제외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유탄발사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감소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27138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독안개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쾌검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공격속도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윈드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커터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개수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바위투척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소모값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감소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에너지탄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저격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감소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710816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스위프트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공격속도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치명타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환검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속성별 공격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워터 토네이도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인탱글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속박시간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뭉치기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소모값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감소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난사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데미지 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재사용 감소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9525" marT="9525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53147620"/>
                  </a:ext>
                </a:extLst>
              </a:tr>
            </a:tbl>
          </a:graphicData>
        </a:graphic>
      </p:graphicFrame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7FC9D40-8CCF-44A8-B103-62FE110549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1C772D0-6345-415F-9DAD-8004AC6C7D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405EA2B-ECCB-4A9A-9E1A-3AA36838F8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스킬 예시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E8E8DE2-7289-4C3D-B85D-12AD087DD0E6}"/>
              </a:ext>
            </a:extLst>
          </p:cNvPr>
          <p:cNvSpPr txBox="1"/>
          <p:nvPr/>
        </p:nvSpPr>
        <p:spPr>
          <a:xfrm>
            <a:off x="549273" y="3803594"/>
            <a:ext cx="11226125" cy="2636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B050"/>
                </a:solidFill>
              </a:rPr>
              <a:t>범용 스킬</a:t>
            </a:r>
            <a:r>
              <a:rPr lang="ko-KR" altLang="en-US" sz="1400" dirty="0"/>
              <a:t>의 경우 각 캐릭터마다 </a:t>
            </a:r>
            <a:r>
              <a:rPr lang="ko-KR" altLang="en-US" sz="1400" b="1" dirty="0">
                <a:solidFill>
                  <a:srgbClr val="00B050"/>
                </a:solidFill>
              </a:rPr>
              <a:t>한 번에 한 가지만 장착이 가능</a:t>
            </a:r>
            <a:r>
              <a:rPr lang="ko-KR" altLang="en-US" sz="1400" dirty="0"/>
              <a:t>하다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각 캐릭터의 전용 스킬을 제외한 </a:t>
            </a:r>
            <a:r>
              <a:rPr lang="ko-KR" altLang="en-US" sz="1400" b="1" dirty="0">
                <a:solidFill>
                  <a:srgbClr val="00B050"/>
                </a:solidFill>
              </a:rPr>
              <a:t>범용 스킬은 다양한 종류</a:t>
            </a:r>
            <a:r>
              <a:rPr lang="ko-KR" altLang="en-US" sz="1400" dirty="0"/>
              <a:t>가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입수하기 위한 다양한 방법이 존재한다 </a:t>
            </a:r>
            <a:r>
              <a:rPr lang="en-US" altLang="ko-KR" sz="1400" dirty="0"/>
              <a:t>(</a:t>
            </a:r>
            <a:r>
              <a:rPr lang="ko-KR" altLang="en-US" sz="1400" dirty="0"/>
              <a:t>퀘스트</a:t>
            </a:r>
            <a:r>
              <a:rPr lang="en-US" altLang="ko-KR" sz="1400" dirty="0"/>
              <a:t>, </a:t>
            </a:r>
            <a:r>
              <a:rPr lang="ko-KR" altLang="en-US" sz="1400" dirty="0"/>
              <a:t>구매 등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입수한 범용 스킬은 기존의 범용 스킬과 교체해서 장착하는 것이 가능하다</a:t>
            </a:r>
            <a:r>
              <a:rPr lang="en-US" altLang="ko-KR" sz="1400" dirty="0"/>
              <a:t> (</a:t>
            </a:r>
            <a:r>
              <a:rPr lang="ko-KR" altLang="en-US" sz="1400" dirty="0"/>
              <a:t>전 캐릭터 공통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구성의도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B050"/>
                </a:solidFill>
              </a:rPr>
              <a:t>전용 스킬을 통해서 각 캐릭터의 개성</a:t>
            </a:r>
            <a:r>
              <a:rPr lang="ko-KR" altLang="en-US" sz="1400" dirty="0"/>
              <a:t>을 살리면서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00B050"/>
                </a:solidFill>
              </a:rPr>
              <a:t>범용 스킬을 통해 다양한 스킬 조합과 플레이적 재미</a:t>
            </a:r>
            <a:r>
              <a:rPr lang="ko-KR" altLang="en-US" sz="1400" dirty="0"/>
              <a:t>를 주기위해 구성함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범용 스킬의 경우 입수 방식이 다양하면서 </a:t>
            </a:r>
            <a:r>
              <a:rPr lang="ko-KR" altLang="en-US" sz="1400" b="1" dirty="0">
                <a:solidFill>
                  <a:srgbClr val="00B050"/>
                </a:solidFill>
              </a:rPr>
              <a:t>특정 조건을 만족해야만 얻을 수 있는 것들이 존재</a:t>
            </a:r>
            <a:r>
              <a:rPr lang="ko-KR" altLang="en-US" sz="1400" dirty="0"/>
              <a:t>하므로 유저가 반복 플레이를 하게 되는 요소이기도 함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AF5DEFB-9F75-4ACD-A4B1-FC8D2D34167B}"/>
              </a:ext>
            </a:extLst>
          </p:cNvPr>
          <p:cNvSpPr txBox="1"/>
          <p:nvPr/>
        </p:nvSpPr>
        <p:spPr>
          <a:xfrm>
            <a:off x="5154675" y="765470"/>
            <a:ext cx="662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※ </a:t>
            </a:r>
            <a:r>
              <a:rPr lang="ko-KR" altLang="en-US" sz="1200" b="1" dirty="0">
                <a:solidFill>
                  <a:srgbClr val="FF0000"/>
                </a:solidFill>
              </a:rPr>
              <a:t>괄호 안의 내용은 스킬의 숙련도가 상승했을 때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각 스킬이 변화하는 부분을 적어 둔 것이다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AD301B0-86C2-4527-995D-26EA720D4102}"/>
              </a:ext>
            </a:extLst>
          </p:cNvPr>
          <p:cNvSpPr/>
          <p:nvPr/>
        </p:nvSpPr>
        <p:spPr>
          <a:xfrm>
            <a:off x="549273" y="5085978"/>
            <a:ext cx="11091867" cy="1353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7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장신구와 아이템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8"/>
          </p:nvPr>
        </p:nvSpPr>
        <p:spPr>
          <a:ln>
            <a:noFill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아이템의 경우 장신구 아이템과 액티브 아이템으로 나눠진다</a:t>
            </a:r>
            <a:endParaRPr lang="en-US" altLang="ko-KR" sz="1200" dirty="0"/>
          </a:p>
          <a:p>
            <a:r>
              <a:rPr lang="ko-KR" altLang="en-US" sz="1200" b="1" dirty="0"/>
              <a:t>장신구</a:t>
            </a:r>
            <a:r>
              <a:rPr lang="ko-KR" altLang="en-US" sz="1200" dirty="0"/>
              <a:t> </a:t>
            </a:r>
            <a:r>
              <a:rPr lang="en-US" altLang="ko-KR" sz="1200" dirty="0"/>
              <a:t>– </a:t>
            </a:r>
            <a:r>
              <a:rPr lang="ko-KR" altLang="en-US" sz="1200" b="1" dirty="0">
                <a:solidFill>
                  <a:srgbClr val="00B050"/>
                </a:solidFill>
              </a:rPr>
              <a:t>스테이지 </a:t>
            </a:r>
            <a:r>
              <a:rPr lang="ko-KR" altLang="en-US" sz="1200" b="1" dirty="0" err="1">
                <a:solidFill>
                  <a:srgbClr val="00B050"/>
                </a:solidFill>
              </a:rPr>
              <a:t>지속형</a:t>
            </a:r>
            <a:r>
              <a:rPr lang="en-US" altLang="ko-KR" sz="1200" dirty="0"/>
              <a:t>. </a:t>
            </a:r>
            <a:r>
              <a:rPr lang="ko-KR" altLang="en-US" sz="1200" dirty="0"/>
              <a:t>효과가 스테이지가 </a:t>
            </a:r>
            <a:r>
              <a:rPr lang="ko-KR" altLang="en-US" sz="1200" b="1" dirty="0">
                <a:solidFill>
                  <a:srgbClr val="00B050"/>
                </a:solidFill>
              </a:rPr>
              <a:t>끝날 때까지 영구지속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r>
              <a:rPr lang="ko-KR" altLang="en-US" sz="1200" b="1" dirty="0"/>
              <a:t>액티브</a:t>
            </a:r>
            <a:r>
              <a:rPr lang="ko-KR" altLang="en-US" sz="1200" dirty="0"/>
              <a:t> </a:t>
            </a:r>
            <a:r>
              <a:rPr lang="en-US" altLang="ko-KR" sz="1200" dirty="0"/>
              <a:t>– </a:t>
            </a:r>
            <a:r>
              <a:rPr lang="en-US" altLang="ko-KR" sz="1200" b="1" dirty="0">
                <a:solidFill>
                  <a:srgbClr val="00B050"/>
                </a:solidFill>
              </a:rPr>
              <a:t>1</a:t>
            </a:r>
            <a:r>
              <a:rPr lang="ko-KR" altLang="en-US" sz="1200" b="1" dirty="0">
                <a:solidFill>
                  <a:srgbClr val="00B050"/>
                </a:solidFill>
              </a:rPr>
              <a:t>회 </a:t>
            </a:r>
            <a:r>
              <a:rPr lang="ko-KR" altLang="en-US" sz="1200" b="1" dirty="0" err="1">
                <a:solidFill>
                  <a:srgbClr val="00B050"/>
                </a:solidFill>
              </a:rPr>
              <a:t>소모형</a:t>
            </a:r>
            <a:r>
              <a:rPr lang="en-US" altLang="ko-KR" sz="1200" dirty="0"/>
              <a:t>. 1</a:t>
            </a:r>
            <a:r>
              <a:rPr lang="ko-KR" altLang="en-US" sz="1200" dirty="0"/>
              <a:t>회 사용하면 효과가 사라지거나 </a:t>
            </a:r>
            <a:r>
              <a:rPr lang="ko-KR" altLang="en-US" sz="1200" b="1" dirty="0">
                <a:solidFill>
                  <a:srgbClr val="00B050"/>
                </a:solidFill>
              </a:rPr>
              <a:t>짧게 지속되는 효과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둘 다 </a:t>
            </a:r>
            <a:r>
              <a:rPr lang="ko-KR" altLang="en-US" sz="1200" b="1" dirty="0">
                <a:solidFill>
                  <a:srgbClr val="00B050"/>
                </a:solidFill>
              </a:rPr>
              <a:t>스테이지가 끝날 경우 모두 사라지며</a:t>
            </a:r>
            <a:r>
              <a:rPr lang="en-US" altLang="ko-KR" sz="1200" dirty="0"/>
              <a:t>, </a:t>
            </a:r>
            <a:r>
              <a:rPr lang="ko-KR" altLang="en-US" sz="1200" dirty="0"/>
              <a:t>스테이지 진행 도중에 얻어서 사용할 수 있다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몬스터</a:t>
            </a:r>
            <a:r>
              <a:rPr lang="ko-KR" altLang="en-US" sz="1200" dirty="0"/>
              <a:t> </a:t>
            </a:r>
            <a:r>
              <a:rPr lang="en-US" altLang="ko-KR" sz="1200" dirty="0"/>
              <a:t>or </a:t>
            </a:r>
            <a:r>
              <a:rPr lang="ko-KR" altLang="en-US" sz="1200" dirty="0"/>
              <a:t>상자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장신구 아이템은</a:t>
            </a:r>
            <a:r>
              <a:rPr lang="en-US" altLang="ko-KR" sz="1200" dirty="0"/>
              <a:t> </a:t>
            </a:r>
            <a:r>
              <a:rPr lang="ko-KR" altLang="en-US" sz="1200" b="1" dirty="0">
                <a:solidFill>
                  <a:srgbClr val="00B050"/>
                </a:solidFill>
              </a:rPr>
              <a:t>가지고 있는 개수에 따라서 적이 강해진다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장신구를 많이 가지고 스테이지를 클리어 할 경우 </a:t>
            </a:r>
            <a:r>
              <a:rPr lang="ko-KR" altLang="en-US" sz="1200" b="1" dirty="0">
                <a:solidFill>
                  <a:srgbClr val="00B050"/>
                </a:solidFill>
              </a:rPr>
              <a:t>보상이 커진다 </a:t>
            </a:r>
            <a:r>
              <a:rPr lang="en-US" altLang="ko-KR" sz="1200" b="1" dirty="0">
                <a:solidFill>
                  <a:srgbClr val="00B050"/>
                </a:solidFill>
              </a:rPr>
              <a:t>(</a:t>
            </a:r>
            <a:r>
              <a:rPr lang="ko-KR" altLang="en-US" sz="1200" b="1" dirty="0">
                <a:solidFill>
                  <a:srgbClr val="00B050"/>
                </a:solidFill>
              </a:rPr>
              <a:t>재화 보상 증가 및 스테이지 조건</a:t>
            </a:r>
            <a:r>
              <a:rPr lang="en-US" altLang="ko-KR" sz="1200" b="1" dirty="0">
                <a:solidFill>
                  <a:srgbClr val="00B050"/>
                </a:solidFill>
              </a:rPr>
              <a:t>)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구성의도</a:t>
            </a:r>
            <a:endParaRPr lang="en-US" altLang="ko-KR" sz="12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 err="1"/>
              <a:t>패시브처럼</a:t>
            </a:r>
            <a:r>
              <a:rPr lang="ko-KR" altLang="en-US" sz="1200" dirty="0"/>
              <a:t> 지속되는 효과를 가진 </a:t>
            </a:r>
            <a:r>
              <a:rPr lang="ko-KR" altLang="en-US" sz="1200" b="1" dirty="0">
                <a:solidFill>
                  <a:srgbClr val="00B050"/>
                </a:solidFill>
              </a:rPr>
              <a:t>장신구를 랜덤으로 획득</a:t>
            </a:r>
            <a:r>
              <a:rPr lang="ko-KR" altLang="en-US" sz="1200" dirty="0"/>
              <a:t> 함으로서 게임 </a:t>
            </a:r>
            <a:r>
              <a:rPr lang="ko-KR" altLang="en-US" sz="1200" b="1" dirty="0">
                <a:solidFill>
                  <a:srgbClr val="00B050"/>
                </a:solidFill>
              </a:rPr>
              <a:t>플레이가 매번 색다르게 느껴지도록</a:t>
            </a:r>
            <a:r>
              <a:rPr lang="ko-KR" altLang="en-US" sz="1200" dirty="0"/>
              <a:t> 한다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/>
              <a:t>장신구 개수에 따라 </a:t>
            </a:r>
            <a:r>
              <a:rPr lang="ko-KR" altLang="en-US" sz="1200" b="1" dirty="0">
                <a:solidFill>
                  <a:srgbClr val="00B050"/>
                </a:solidFill>
              </a:rPr>
              <a:t>난이도와 보상조절</a:t>
            </a:r>
            <a:r>
              <a:rPr lang="ko-KR" altLang="en-US" sz="1200" dirty="0"/>
              <a:t>이 되도록 해서 유저가 플레이 도중에도 </a:t>
            </a:r>
            <a:r>
              <a:rPr lang="ko-KR" altLang="en-US" sz="1200" b="1" dirty="0">
                <a:solidFill>
                  <a:srgbClr val="00B050"/>
                </a:solidFill>
              </a:rPr>
              <a:t>스스로 난이도 조절이 가능</a:t>
            </a:r>
            <a:r>
              <a:rPr lang="ko-KR" altLang="en-US" sz="1200" dirty="0"/>
              <a:t>하도록 한다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/>
              <a:t>장신구를 통해 탐색에 도움이 되거나 빠른 속도로 진행이 가능하게 하는 다양한 능력들을 추가해서 </a:t>
            </a:r>
            <a:r>
              <a:rPr lang="ko-KR" altLang="en-US" sz="1200" b="1" dirty="0">
                <a:solidFill>
                  <a:srgbClr val="00B050"/>
                </a:solidFill>
              </a:rPr>
              <a:t>반복 플레이와 파고들기 적 요소</a:t>
            </a:r>
            <a:r>
              <a:rPr lang="ko-KR" altLang="en-US" sz="1200" dirty="0"/>
              <a:t>를 마련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rgbClr val="00B050"/>
                </a:solidFill>
              </a:rPr>
              <a:t>스테이지와의 상호작용</a:t>
            </a:r>
            <a:r>
              <a:rPr lang="ko-KR" altLang="en-US" sz="1200" dirty="0"/>
              <a:t>적 요소이며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캐릭터가 아닌 장신구에 넣음으로써 </a:t>
            </a:r>
            <a:r>
              <a:rPr lang="ko-KR" altLang="en-US" sz="1200" b="1" dirty="0">
                <a:solidFill>
                  <a:srgbClr val="00B050"/>
                </a:solidFill>
              </a:rPr>
              <a:t>모든 캐릭터가 공평한 진행 경험</a:t>
            </a:r>
            <a:r>
              <a:rPr lang="ko-KR" altLang="en-US" sz="1200" dirty="0"/>
              <a:t>을 가져갈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9" name="Picture 2" descr="D:\NCS 문서\게임 초기 기획서\라비리비 뱃지.jpg"/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249" y="909638"/>
            <a:ext cx="4541903" cy="259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704" y="3501802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장신구 아이템</a:t>
            </a:r>
          </a:p>
        </p:txBody>
      </p:sp>
      <p:pic>
        <p:nvPicPr>
          <p:cNvPr id="12" name="Picture 3" descr="D:\NCS 문서\게임 초기 기획서\악마성 GIF\Saturn_Holy_Water.gif"/>
          <p:cNvPicPr>
            <a:picLocks noGrp="1" noChangeAspect="1" noChangeArrowheads="1" noCrop="1"/>
          </p:cNvPicPr>
          <p:nvPr>
            <p:ph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9600" y="4347369"/>
            <a:ext cx="2743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47700" y="5734049"/>
            <a:ext cx="998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액티브 아이템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71EB2A3-C9F5-413C-9C8C-0BBC2A7604B3}"/>
              </a:ext>
            </a:extLst>
          </p:cNvPr>
          <p:cNvSpPr/>
          <p:nvPr/>
        </p:nvSpPr>
        <p:spPr>
          <a:xfrm>
            <a:off x="6201828" y="3645818"/>
            <a:ext cx="5401915" cy="2793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3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내용 개체 틀 1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566813951"/>
              </p:ext>
            </p:extLst>
          </p:nvPr>
        </p:nvGraphicFramePr>
        <p:xfrm>
          <a:off x="637997" y="909638"/>
          <a:ext cx="5400676" cy="5683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48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아이템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공격 스크롤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초간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공격력 증가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방어 스크롤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초간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방어력 증가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공속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스크롤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초간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공격속도 증가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무적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초간 무적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체력 물약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마력 물약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화염병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전방에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데미지의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불기둥 생성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스킬 박스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랜덤으로 모든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스킬이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바뀐다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 캐릭터의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스킬에서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랜덤으로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선택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사신의 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화면 전체 공격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스팀팩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현재 체력을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20%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깎고 공격력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40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증가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스테이지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끝날때까지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지속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장신구 박스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장신구 랜덤으로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얻음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엘릭서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체력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마력 완전 회복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장신구와 아이템 예시</a:t>
            </a:r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570597524"/>
              </p:ext>
            </p:extLst>
          </p:nvPr>
        </p:nvGraphicFramePr>
        <p:xfrm>
          <a:off x="6239222" y="889804"/>
          <a:ext cx="5488083" cy="575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9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061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장신구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에어 점프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공중에서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번 점프 가능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슬라이드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 있을 때 슬라이드가 가능해진다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좁은 통로 이동가능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하이 점프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점프력 상승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에어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공중에서 전방으로 돌진가능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길잡이의 감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숨겨진 길이나 상자가 있을 때 머리 위에서 빛이 남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스피드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런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보스방의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위치를 알 수 있다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스피드 업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이동속도 증가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09376688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슬레이어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처치 숫자에 따라 공격력 증가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자연의 힘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초당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씩 체력이 회복된다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리저렉션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죽었을 때 한 번만 제자리에서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50%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 체력과 마력을 회복한 상태로 부활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약물 복용법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체력 회복 효율 증가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뱀파이어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적을 죽이면 체력 회복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럭키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코인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얻는 재화 증가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스킬사용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설명서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스킬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소모값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감소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콤보의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고수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콤보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수에 따라서 공격력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증가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그로잉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업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스킬 사용 후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초간 공격력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증가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차징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공격하지 않고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초간 있으면 공격력이 최대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200%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까지 증가한다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약점간파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적에게 첫 공격은 항상 치명타로 적용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단단한 지렁이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적은 처치하고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초간 받는 피해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감소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슬래시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적에게 초당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데미지를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주는 출혈효과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최후의 불꽃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HP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 낮아질수록 공격력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증가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최후의 발악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HP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 낮아질수록 방어력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증가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진실의 눈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적의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HP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확인 가능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아드레날린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공격속도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증가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버서커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공격력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증가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받는 피해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증가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안전제일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받는 피해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감소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공격력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n%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감소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슈퍼아머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피해를 입었을 때 경직 제거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만독불침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상태이상 면역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금강불괴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이하의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데미지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무효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달팽이 체액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적의 이동속도 감소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일타이피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일반 공격이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두번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나간다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</a:tbl>
          </a:graphicData>
        </a:graphic>
      </p:graphicFrame>
      <p:sp>
        <p:nvSpPr>
          <p:cNvPr id="2" name="타원 1">
            <a:extLst>
              <a:ext uri="{FF2B5EF4-FFF2-40B4-BE49-F238E27FC236}">
                <a16:creationId xmlns:a16="http://schemas.microsoft.com/office/drawing/2014/main" xmlns="" id="{728FD7C0-B8D9-40C3-AC97-D74CA62BED5C}"/>
              </a:ext>
            </a:extLst>
          </p:cNvPr>
          <p:cNvSpPr/>
          <p:nvPr/>
        </p:nvSpPr>
        <p:spPr>
          <a:xfrm>
            <a:off x="8327454" y="473158"/>
            <a:ext cx="288032" cy="288032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32C776-9BE0-496E-8CD9-DAF4869B0431}"/>
              </a:ext>
            </a:extLst>
          </p:cNvPr>
          <p:cNvSpPr txBox="1"/>
          <p:nvPr/>
        </p:nvSpPr>
        <p:spPr>
          <a:xfrm>
            <a:off x="8615486" y="477070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스테이지 상호작용 요소가 있는 장신구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5E8036F8-CE2D-484C-A012-850AD11F6AF1}"/>
              </a:ext>
            </a:extLst>
          </p:cNvPr>
          <p:cNvSpPr/>
          <p:nvPr/>
        </p:nvSpPr>
        <p:spPr>
          <a:xfrm>
            <a:off x="7751390" y="405458"/>
            <a:ext cx="3960440" cy="4048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9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아이템과 장비 목록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8"/>
          </p:nvPr>
        </p:nvSpPr>
        <p:spPr>
          <a:xfrm>
            <a:off x="6239222" y="693491"/>
            <a:ext cx="5401915" cy="5832646"/>
          </a:xfrm>
          <a:ln>
            <a:noFill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아이템과 장비의 경우 기본적인 목록</a:t>
            </a:r>
            <a:r>
              <a:rPr lang="en-US" altLang="ko-KR" sz="1400" dirty="0"/>
              <a:t>(</a:t>
            </a:r>
            <a:r>
              <a:rPr lang="ko-KR" altLang="en-US" sz="1400" dirty="0"/>
              <a:t>일정 개수 이상의 아이템과 장비</a:t>
            </a:r>
            <a:r>
              <a:rPr lang="en-US" altLang="ko-KR" sz="1400" dirty="0"/>
              <a:t>)</a:t>
            </a:r>
            <a:r>
              <a:rPr lang="ko-KR" altLang="en-US" sz="1400" dirty="0"/>
              <a:t>를 제외하고 나머지는 </a:t>
            </a:r>
            <a:r>
              <a:rPr lang="ko-KR" altLang="en-US" sz="1400" b="1" dirty="0">
                <a:solidFill>
                  <a:srgbClr val="00B050"/>
                </a:solidFill>
              </a:rPr>
              <a:t>상점에서 재화를 통해 구매를 해야지만 게임 플레이 도중에 등장</a:t>
            </a:r>
            <a:r>
              <a:rPr lang="ko-KR" altLang="en-US" sz="1400" dirty="0"/>
              <a:t>하도록 </a:t>
            </a:r>
            <a:r>
              <a:rPr lang="ko-KR" altLang="en-US" sz="1400" dirty="0" smtClean="0"/>
              <a:t>되어있다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B050"/>
                </a:solidFill>
              </a:rPr>
              <a:t>구매하지 않은 아이템과 장비는 등장하지 않는다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스테이지에 진입하기 전 </a:t>
            </a:r>
            <a:r>
              <a:rPr lang="ko-KR" altLang="en-US" sz="1400" b="1" dirty="0">
                <a:solidFill>
                  <a:srgbClr val="00B050"/>
                </a:solidFill>
              </a:rPr>
              <a:t>재화를 지불</a:t>
            </a:r>
            <a:r>
              <a:rPr lang="ko-KR" altLang="en-US" sz="1400" dirty="0"/>
              <a:t>하고 아이템을 선택해서 이번 </a:t>
            </a:r>
            <a:r>
              <a:rPr lang="ko-KR" altLang="en-US" sz="1400" b="1" dirty="0">
                <a:solidFill>
                  <a:srgbClr val="00B050"/>
                </a:solidFill>
              </a:rPr>
              <a:t>스테이지 안에서 등장하지 않도록</a:t>
            </a:r>
            <a:r>
              <a:rPr lang="ko-KR" altLang="en-US" sz="1400" dirty="0"/>
              <a:t> 할 수 있다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아이템을 제외 시킬 때마다 소모되는 재화는 배수로 </a:t>
            </a:r>
            <a:r>
              <a:rPr lang="ko-KR" altLang="en-US" sz="1400" dirty="0" smtClean="0"/>
              <a:t>늘어난다</a:t>
            </a:r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모든 장비를 제외하지 못하도록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일정 숫자 이상은 제외불가능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장비의 경우 입수하면 교체가 가능하고 </a:t>
            </a:r>
            <a:r>
              <a:rPr lang="ko-KR" altLang="en-US" sz="1400" b="1" dirty="0">
                <a:solidFill>
                  <a:srgbClr val="00B050"/>
                </a:solidFill>
              </a:rPr>
              <a:t>장착한 장비에 따라서 공격 형태가 바뀌도록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설정</a:t>
            </a:r>
            <a:r>
              <a:rPr lang="ko-KR" altLang="en-US" sz="1400" dirty="0" smtClean="0"/>
              <a:t>되어있다</a:t>
            </a:r>
            <a:endParaRPr lang="en-US" altLang="ko-KR" sz="1400" dirty="0"/>
          </a:p>
          <a:p>
            <a:r>
              <a:rPr lang="ko-KR" altLang="en-US" sz="1400" b="1" dirty="0"/>
              <a:t>구성의도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자신에게 필요 없는 아이템은 </a:t>
            </a:r>
            <a:r>
              <a:rPr lang="ko-KR" altLang="en-US" sz="1400" b="1" dirty="0">
                <a:solidFill>
                  <a:srgbClr val="00B050"/>
                </a:solidFill>
              </a:rPr>
              <a:t>재화를 지불해서 제외</a:t>
            </a:r>
            <a:r>
              <a:rPr lang="ko-KR" altLang="en-US" sz="1400" dirty="0"/>
              <a:t>하도록 함으로서 </a:t>
            </a:r>
            <a:r>
              <a:rPr lang="ko-KR" altLang="en-US" sz="1400" b="1" dirty="0">
                <a:solidFill>
                  <a:srgbClr val="00B050"/>
                </a:solidFill>
              </a:rPr>
              <a:t>자신이 원하는 아이템이 등장할 확률을 상승</a:t>
            </a:r>
            <a:r>
              <a:rPr lang="ko-KR" altLang="en-US" sz="1400" dirty="0"/>
              <a:t>시킴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유저가 플레이 하면서 </a:t>
            </a:r>
            <a:r>
              <a:rPr lang="ko-KR" altLang="en-US" sz="1400" b="1" dirty="0">
                <a:solidFill>
                  <a:srgbClr val="00B050"/>
                </a:solidFill>
              </a:rPr>
              <a:t>지속적으로 재화를 소모</a:t>
            </a:r>
            <a:r>
              <a:rPr lang="ko-KR" altLang="en-US" sz="1400" dirty="0"/>
              <a:t>하도록 만드는 요소 </a:t>
            </a:r>
            <a:r>
              <a:rPr lang="en-US" altLang="ko-KR" sz="1400" dirty="0"/>
              <a:t>(</a:t>
            </a:r>
            <a:r>
              <a:rPr lang="ko-KR" altLang="en-US" sz="1400" b="1" dirty="0">
                <a:solidFill>
                  <a:srgbClr val="00B050"/>
                </a:solidFill>
              </a:rPr>
              <a:t>재화가 계속해서 유의미한 보상이 될 수 있도록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플레이 중에 랜덤으로 장비를 습득하도록 함으로서 </a:t>
            </a:r>
            <a:r>
              <a:rPr lang="ko-KR" altLang="en-US" sz="1400" b="1" dirty="0">
                <a:solidFill>
                  <a:srgbClr val="00B050"/>
                </a:solidFill>
              </a:rPr>
              <a:t>매번 플레이에서 색다른 경험</a:t>
            </a:r>
            <a:r>
              <a:rPr lang="ko-KR" altLang="en-US" sz="1400" dirty="0"/>
              <a:t>을 하도록 만듦</a:t>
            </a:r>
          </a:p>
        </p:txBody>
      </p:sp>
      <p:pic>
        <p:nvPicPr>
          <p:cNvPr id="14" name="Picture 4" descr="D:\NCS 문서\게임 초기 기획서\악마성 GIF\SOTN_Mablung_Sword.gif"/>
          <p:cNvPicPr>
            <a:picLocks noGrp="1" noChangeAspect="1" noChangeArrowheads="1" noCrop="1"/>
          </p:cNvPicPr>
          <p:nvPr>
            <p:ph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725" y="4644093"/>
            <a:ext cx="2162771" cy="118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D:\NCS 문서\게임 초기 기획서\악마성 GIF\Saturn_Alucard_Spea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0870" y="4644713"/>
            <a:ext cx="27622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61962" y="3885341"/>
            <a:ext cx="404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제</a:t>
            </a:r>
            <a:r>
              <a:rPr lang="ko-KR" altLang="en-US" sz="1200" dirty="0"/>
              <a:t>외</a:t>
            </a:r>
            <a:r>
              <a:rPr lang="ko-KR" altLang="en-US" sz="1200" dirty="0" smtClean="0"/>
              <a:t>를 </a:t>
            </a:r>
            <a:r>
              <a:rPr lang="ko-KR" altLang="en-US" sz="1200" dirty="0" smtClean="0"/>
              <a:t>하면 할수록 가격이 상승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b="1" dirty="0" smtClean="0"/>
              <a:t>제외는 한 번만 적용되므로 매번 다시 제외시켜야 한다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144749" y="588909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검을 장착했을 때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766551" y="588909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창을 장착했을 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71EB2A3-C9F5-413C-9C8C-0BBC2A7604B3}"/>
              </a:ext>
            </a:extLst>
          </p:cNvPr>
          <p:cNvSpPr/>
          <p:nvPr/>
        </p:nvSpPr>
        <p:spPr>
          <a:xfrm>
            <a:off x="6201828" y="4159090"/>
            <a:ext cx="5401915" cy="2367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75252"/>
              </p:ext>
            </p:extLst>
          </p:nvPr>
        </p:nvGraphicFramePr>
        <p:xfrm>
          <a:off x="560115" y="1188329"/>
          <a:ext cx="2173237" cy="257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157"/>
                <a:gridCol w="72008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아이템 </a:t>
                      </a:r>
                      <a:r>
                        <a:rPr lang="ko-KR" altLang="en-US" sz="1200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가격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에어 점프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슬라이드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하이 점프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에어 </a:t>
                      </a:r>
                      <a:r>
                        <a:rPr lang="ko-KR" altLang="en-US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길잡이의 감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스피드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런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스피드 업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슬레이어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자연의 힘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리저렉션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약물 복용법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뱀파이어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럭키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코인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032717"/>
              </p:ext>
            </p:extLst>
          </p:nvPr>
        </p:nvGraphicFramePr>
        <p:xfrm>
          <a:off x="3776870" y="1188329"/>
          <a:ext cx="2173237" cy="257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157"/>
                <a:gridCol w="72008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아이템 </a:t>
                      </a:r>
                      <a:r>
                        <a:rPr lang="ko-KR" altLang="en-US" sz="1200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가격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에어 점프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슬라이드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300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하이 점프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에어 </a:t>
                      </a:r>
                      <a:r>
                        <a:rPr lang="ko-KR" altLang="en-US" sz="105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길잡이의 감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제외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스피드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런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스피드 업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슬레이어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330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자연의 힘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330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리저렉션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330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약물 복용법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330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뱀파이어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350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9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럭키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코인</a:t>
                      </a: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350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오른쪽 화살표 15"/>
          <p:cNvSpPr/>
          <p:nvPr/>
        </p:nvSpPr>
        <p:spPr>
          <a:xfrm>
            <a:off x="3004580" y="1764393"/>
            <a:ext cx="545774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773165" y="1994450"/>
            <a:ext cx="1008609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 smtClean="0"/>
              <a:t>스테이지에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진입하기 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아이템이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등장하지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않도록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제외시킬 수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있</a:t>
            </a:r>
            <a:r>
              <a:rPr lang="ko-KR" altLang="en-US" sz="1200" dirty="0"/>
              <a:t>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0538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F52FDC-F70F-43C7-99B8-FBF430F6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sz="4800" dirty="0">
                <a:latin typeface="Agency FB" panose="020B0503020202020204" pitchFamily="34" charset="0"/>
              </a:rPr>
              <a:t>Table of contents</a:t>
            </a:r>
            <a:br>
              <a:rPr lang="en-US" altLang="ko-KR" sz="4800" dirty="0">
                <a:latin typeface="Agency FB" panose="020B0503020202020204" pitchFamily="34" charset="0"/>
              </a:rPr>
            </a:br>
            <a:r>
              <a:rPr lang="ko-KR" altLang="en-US" sz="2400" dirty="0">
                <a:latin typeface="Agency FB" panose="020B0503020202020204" pitchFamily="34" charset="0"/>
              </a:rPr>
              <a:t>목차</a:t>
            </a:r>
            <a:endParaRPr lang="ko-KR" altLang="en-US" sz="4800" dirty="0">
              <a:latin typeface="Agency FB" panose="020B0503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5F9A82-3DCB-46A7-8F34-827CD9AF8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시장분석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196E300C-B60B-4A05-AC21-89E4CD3640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게임기획</a:t>
            </a:r>
            <a:endParaRPr lang="en-US" altLang="ko-KR" dirty="0"/>
          </a:p>
          <a:p>
            <a:r>
              <a:rPr lang="ko-KR" altLang="en-US" dirty="0"/>
              <a:t>게임진행</a:t>
            </a:r>
            <a:endParaRPr lang="en-US" altLang="ko-KR" dirty="0"/>
          </a:p>
          <a:p>
            <a:r>
              <a:rPr lang="ko-KR" altLang="en-US" dirty="0"/>
              <a:t>└ 캐릭터 설정</a:t>
            </a:r>
            <a:endParaRPr lang="en-US" altLang="ko-KR" dirty="0"/>
          </a:p>
          <a:p>
            <a:r>
              <a:rPr lang="ko-KR" altLang="en-US" dirty="0"/>
              <a:t>스토리텔링</a:t>
            </a:r>
            <a:endParaRPr lang="en-US" altLang="ko-KR" dirty="0"/>
          </a:p>
          <a:p>
            <a:r>
              <a:rPr lang="ko-KR" altLang="en-US" dirty="0"/>
              <a:t>게임 콘텐츠</a:t>
            </a:r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8454D9F1-9C45-4EDB-93EF-E1DB241AD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  <a:endParaRPr lang="en-US" altLang="ko-KR" dirty="0"/>
          </a:p>
          <a:p>
            <a:r>
              <a:rPr lang="ko-KR" altLang="en-US" dirty="0"/>
              <a:t>전체 정리</a:t>
            </a:r>
          </a:p>
        </p:txBody>
      </p:sp>
    </p:spTree>
    <p:extLst>
      <p:ext uri="{BB962C8B-B14F-4D97-AF65-F5344CB8AC3E}">
        <p14:creationId xmlns:p14="http://schemas.microsoft.com/office/powerpoint/2010/main" val="22810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장비에는 속성이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장비의 앞에 랜덤으로 옵션이 붙으며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통해서 하나의 장비에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종류가 생성됨</a:t>
            </a:r>
            <a:endParaRPr lang="ko-KR" altLang="en-US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sz="quarter" idx="21"/>
            <p:extLst>
              <p:ext uri="{D42A27DB-BD31-4B8C-83A1-F6EECF244321}">
                <p14:modId xmlns:p14="http://schemas.microsoft.com/office/powerpoint/2010/main" val="3068002702"/>
              </p:ext>
            </p:extLst>
          </p:nvPr>
        </p:nvGraphicFramePr>
        <p:xfrm>
          <a:off x="550863" y="909638"/>
          <a:ext cx="5400677" cy="889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9887"/>
                <a:gridCol w="792158"/>
                <a:gridCol w="792158"/>
                <a:gridCol w="792158"/>
                <a:gridCol w="792158"/>
                <a:gridCol w="79215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108850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장비 속성 분류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가죽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동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철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미스릴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전설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추가</a:t>
                      </a:r>
                      <a:endParaRPr lang="en-US" altLang="ko-KR" sz="14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공격력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+0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+1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+2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+3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+4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내용 개체 틀 6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17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엔딩과</a:t>
            </a:r>
            <a:r>
              <a:rPr lang="ko-KR" altLang="en-US" dirty="0"/>
              <a:t> </a:t>
            </a:r>
            <a:r>
              <a:rPr lang="ko-KR" altLang="en-US" dirty="0" err="1"/>
              <a:t>회차진행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8"/>
          </p:nvPr>
        </p:nvSpPr>
        <p:spPr>
          <a:ln>
            <a:noFill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초월자의 경우 </a:t>
            </a:r>
            <a:r>
              <a:rPr lang="ko-KR" altLang="en-US" sz="1400" dirty="0" err="1"/>
              <a:t>회차</a:t>
            </a:r>
            <a:r>
              <a:rPr lang="ko-KR" altLang="en-US" sz="1400" dirty="0"/>
              <a:t> 플레이를 할 때마다 달라지게 되는데 외형의 변화를 들어내기에 힘든 형태이므로 </a:t>
            </a:r>
            <a:r>
              <a:rPr lang="ko-KR" altLang="en-US" sz="1400" b="1" dirty="0">
                <a:solidFill>
                  <a:srgbClr val="00B050"/>
                </a:solidFill>
              </a:rPr>
              <a:t>색이나 </a:t>
            </a:r>
            <a:r>
              <a:rPr lang="ko-KR" altLang="en-US" sz="1400" b="1" dirty="0" err="1">
                <a:solidFill>
                  <a:srgbClr val="00B050"/>
                </a:solidFill>
              </a:rPr>
              <a:t>이펙트</a:t>
            </a:r>
            <a:r>
              <a:rPr lang="ko-KR" altLang="en-US" sz="1400" b="1" dirty="0">
                <a:solidFill>
                  <a:srgbClr val="00B050"/>
                </a:solidFill>
              </a:rPr>
              <a:t> 변경</a:t>
            </a:r>
            <a:r>
              <a:rPr lang="ko-KR" altLang="en-US" sz="1400" dirty="0"/>
              <a:t>을 통해 달라졌다는 것을 표현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매번 </a:t>
            </a:r>
            <a:r>
              <a:rPr lang="ko-KR" altLang="en-US" sz="1400" b="1" dirty="0">
                <a:solidFill>
                  <a:srgbClr val="00B050"/>
                </a:solidFill>
              </a:rPr>
              <a:t>달라지는 공격 패턴</a:t>
            </a:r>
            <a:r>
              <a:rPr lang="ko-KR" altLang="en-US" sz="1400" dirty="0"/>
              <a:t>을 통해서 기존과는 다른 초월자라는 것을 표현한다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게임을 </a:t>
            </a:r>
            <a:r>
              <a:rPr lang="ko-KR" altLang="en-US" sz="1400" dirty="0" err="1"/>
              <a:t>클리어</a:t>
            </a:r>
            <a:r>
              <a:rPr lang="ko-KR" altLang="en-US" sz="1400" dirty="0"/>
              <a:t> 하게 되면 </a:t>
            </a:r>
            <a:r>
              <a:rPr lang="ko-KR" altLang="en-US" sz="1400" b="1" dirty="0" err="1">
                <a:solidFill>
                  <a:srgbClr val="00B050"/>
                </a:solidFill>
              </a:rPr>
              <a:t>초월자는</a:t>
            </a:r>
            <a:r>
              <a:rPr lang="ko-KR" altLang="en-US" sz="1400" b="1" dirty="0">
                <a:solidFill>
                  <a:srgbClr val="00B050"/>
                </a:solidFill>
              </a:rPr>
              <a:t> 플레이어 캐릭터로 전환</a:t>
            </a:r>
            <a:r>
              <a:rPr lang="ko-KR" altLang="en-US" sz="1400" dirty="0"/>
              <a:t>되고</a:t>
            </a:r>
            <a:r>
              <a:rPr lang="en-US" altLang="ko-KR" sz="1400" dirty="0"/>
              <a:t>, </a:t>
            </a:r>
            <a:r>
              <a:rPr lang="ko-KR" altLang="en-US" sz="1400" b="1" dirty="0" err="1">
                <a:solidFill>
                  <a:srgbClr val="00B050"/>
                </a:solidFill>
              </a:rPr>
              <a:t>초월자를</a:t>
            </a:r>
            <a:r>
              <a:rPr lang="ko-KR" altLang="en-US" sz="1400" b="1" dirty="0">
                <a:solidFill>
                  <a:srgbClr val="00B050"/>
                </a:solidFill>
              </a:rPr>
              <a:t> 쓰러뜨린 캐릭터는 새로운 초월자</a:t>
            </a:r>
            <a:r>
              <a:rPr lang="ko-KR" altLang="en-US" sz="1400" dirty="0"/>
              <a:t>가 되어 다음 </a:t>
            </a:r>
            <a:r>
              <a:rPr lang="ko-KR" altLang="en-US" sz="1400" dirty="0" err="1"/>
              <a:t>회차</a:t>
            </a:r>
            <a:r>
              <a:rPr lang="ko-KR" altLang="en-US" sz="1400" dirty="0"/>
              <a:t> 플레이 시에 플레이가 불가능 하다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r>
              <a:rPr lang="ko-KR" altLang="en-US" sz="1400" b="1" dirty="0"/>
              <a:t>구성의도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매번 달라지는 </a:t>
            </a:r>
            <a:r>
              <a:rPr lang="ko-KR" altLang="en-US" sz="1400" dirty="0" err="1"/>
              <a:t>초월자를</a:t>
            </a:r>
            <a:r>
              <a:rPr lang="ko-KR" altLang="en-US" sz="1400" dirty="0"/>
              <a:t> 통해서 색다른 경험을 할 수 있음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어떤 캐릭터와 마주쳤는가에 따라서 </a:t>
            </a:r>
            <a:r>
              <a:rPr lang="ko-KR" altLang="en-US" sz="1400" dirty="0" err="1"/>
              <a:t>초월자는</a:t>
            </a:r>
            <a:r>
              <a:rPr lang="ko-KR" altLang="en-US" sz="1400" dirty="0"/>
              <a:t> 플레이어를 기억하고 있다는 내용의 스토리를 전달해서 게임의 </a:t>
            </a:r>
            <a:r>
              <a:rPr lang="ko-KR" altLang="en-US" sz="1400" b="1" dirty="0">
                <a:solidFill>
                  <a:srgbClr val="00B050"/>
                </a:solidFill>
              </a:rPr>
              <a:t>시간이 반복되고 있다는 것을 전달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 err="1"/>
              <a:t>초월자를</a:t>
            </a:r>
            <a:r>
              <a:rPr lang="ko-KR" altLang="en-US" sz="1400" dirty="0"/>
              <a:t> 어떤 캐릭터로 쓰러뜨렸느냐에 따라서 </a:t>
            </a:r>
            <a:r>
              <a:rPr lang="ko-KR" altLang="en-US" sz="1400" dirty="0" err="1"/>
              <a:t>클리어</a:t>
            </a:r>
            <a:r>
              <a:rPr lang="ko-KR" altLang="en-US" sz="1400" dirty="0"/>
              <a:t> 이후 </a:t>
            </a:r>
            <a:r>
              <a:rPr lang="ko-KR" altLang="en-US" sz="1400" b="1" dirty="0" err="1">
                <a:solidFill>
                  <a:srgbClr val="00B050"/>
                </a:solidFill>
              </a:rPr>
              <a:t>회차</a:t>
            </a:r>
            <a:r>
              <a:rPr lang="ko-KR" altLang="en-US" sz="1400" b="1" dirty="0">
                <a:solidFill>
                  <a:srgbClr val="00B050"/>
                </a:solidFill>
              </a:rPr>
              <a:t> 플레이 시의 경험이 달라지도록</a:t>
            </a:r>
            <a:r>
              <a:rPr lang="ko-KR" altLang="en-US" sz="1400" dirty="0"/>
              <a:t> 만듦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6934" y="909639"/>
            <a:ext cx="2118443" cy="338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D:\NCS 문서\게임 세계관\0cc54edf4ef045744bbd13510df3b94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598" y="909514"/>
            <a:ext cx="2118522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 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70669" y="4373371"/>
            <a:ext cx="3888432" cy="197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71EB2A3-C9F5-413C-9C8C-0BBC2A7604B3}"/>
              </a:ext>
            </a:extLst>
          </p:cNvPr>
          <p:cNvSpPr/>
          <p:nvPr/>
        </p:nvSpPr>
        <p:spPr>
          <a:xfrm>
            <a:off x="6237907" y="3970924"/>
            <a:ext cx="5401915" cy="23670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2941999" y="2274665"/>
            <a:ext cx="545774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64469" y="2601701"/>
            <a:ext cx="700834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 err="1"/>
              <a:t>회차</a:t>
            </a:r>
            <a:endParaRPr lang="en-US" altLang="ko-KR" sz="1200" dirty="0"/>
          </a:p>
          <a:p>
            <a:pPr algn="ctr"/>
            <a:r>
              <a:rPr lang="ko-KR" altLang="en-US" sz="1200" dirty="0"/>
              <a:t>진행 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외형의</a:t>
            </a:r>
            <a:endParaRPr lang="en-US" altLang="ko-KR" sz="1200" dirty="0"/>
          </a:p>
          <a:p>
            <a:pPr algn="ctr"/>
            <a:r>
              <a:rPr lang="ko-KR" altLang="en-US" sz="1200" dirty="0"/>
              <a:t>변화</a:t>
            </a:r>
          </a:p>
        </p:txBody>
      </p:sp>
    </p:spTree>
    <p:extLst>
      <p:ext uri="{BB962C8B-B14F-4D97-AF65-F5344CB8AC3E}">
        <p14:creationId xmlns:p14="http://schemas.microsoft.com/office/powerpoint/2010/main" val="107097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809625" y="419951"/>
            <a:ext cx="6726238" cy="328613"/>
          </a:xfrm>
        </p:spPr>
        <p:txBody>
          <a:bodyPr/>
          <a:lstStyle/>
          <a:p>
            <a:r>
              <a:rPr lang="ko-KR" altLang="en-US" dirty="0"/>
              <a:t>메인 플롯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64433B1-B07A-4119-8807-8092B0E25C8C}"/>
              </a:ext>
            </a:extLst>
          </p:cNvPr>
          <p:cNvSpPr/>
          <p:nvPr/>
        </p:nvSpPr>
        <p:spPr>
          <a:xfrm>
            <a:off x="1253921" y="2255924"/>
            <a:ext cx="1196320" cy="428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메인 스토리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73C08E3-E146-4BD6-8BF5-A7789516CF14}"/>
              </a:ext>
            </a:extLst>
          </p:cNvPr>
          <p:cNvSpPr/>
          <p:nvPr/>
        </p:nvSpPr>
        <p:spPr>
          <a:xfrm>
            <a:off x="3473590" y="2255924"/>
            <a:ext cx="1196320" cy="428312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서브 스토리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34F312F-2A29-46D3-97F6-36DB22EF316A}"/>
              </a:ext>
            </a:extLst>
          </p:cNvPr>
          <p:cNvSpPr/>
          <p:nvPr/>
        </p:nvSpPr>
        <p:spPr>
          <a:xfrm>
            <a:off x="3473590" y="1581255"/>
            <a:ext cx="1196320" cy="428312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캐릭터 스토리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1BF88B6-00DF-433C-8498-8274A758C3C1}"/>
              </a:ext>
            </a:extLst>
          </p:cNvPr>
          <p:cNvSpPr/>
          <p:nvPr/>
        </p:nvSpPr>
        <p:spPr>
          <a:xfrm>
            <a:off x="3473590" y="2870761"/>
            <a:ext cx="1196320" cy="428312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퀘스트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02B69876-966C-44EF-9DB0-A42C153FBBA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450241" y="1795411"/>
            <a:ext cx="1023349" cy="6746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550A2816-6366-436C-A637-E61E297F186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50241" y="2470080"/>
            <a:ext cx="1023349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E12C922A-4F93-474A-919F-C70211C0A6C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50241" y="2470080"/>
            <a:ext cx="1023349" cy="61483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FDE4629-EE06-4E6B-9A69-351517622EBE}"/>
              </a:ext>
            </a:extLst>
          </p:cNvPr>
          <p:cNvSpPr txBox="1"/>
          <p:nvPr/>
        </p:nvSpPr>
        <p:spPr>
          <a:xfrm>
            <a:off x="3319780" y="865151"/>
            <a:ext cx="1503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캐릭터별 스토리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Or</a:t>
            </a:r>
          </a:p>
          <a:p>
            <a:pPr algn="ctr"/>
            <a:r>
              <a:rPr lang="ko-KR" altLang="en-US" sz="1400" b="1" dirty="0"/>
              <a:t>퀘스트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CCF0056A-E853-4B5D-8E54-BF64142284E5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4669910" y="1795411"/>
            <a:ext cx="951698" cy="67466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D0E8D5D4-7BA5-4B17-8F62-FF7AD8B7BDD5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4669910" y="2470080"/>
            <a:ext cx="95169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B60C370E-BFD8-49BB-8547-4F0ECAC0DED5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 flipV="1">
            <a:off x="4669910" y="2470080"/>
            <a:ext cx="951698" cy="61483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6AC3210-9B67-43C5-AE70-427157CE1325}"/>
              </a:ext>
            </a:extLst>
          </p:cNvPr>
          <p:cNvSpPr/>
          <p:nvPr/>
        </p:nvSpPr>
        <p:spPr>
          <a:xfrm>
            <a:off x="5621608" y="2255924"/>
            <a:ext cx="1196320" cy="428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메인 스토리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814D0C-469C-4A30-ADEC-76B663828146}"/>
              </a:ext>
            </a:extLst>
          </p:cNvPr>
          <p:cNvSpPr txBox="1"/>
          <p:nvPr/>
        </p:nvSpPr>
        <p:spPr>
          <a:xfrm>
            <a:off x="1015130" y="3773939"/>
            <a:ext cx="10160154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메인 스토리는 통일시켜 게임 플레이의 기반</a:t>
            </a:r>
            <a:r>
              <a:rPr lang="en-US" altLang="ko-KR" sz="1200" dirty="0"/>
              <a:t>(</a:t>
            </a:r>
            <a:r>
              <a:rPr lang="ko-KR" altLang="en-US" sz="1200" dirty="0"/>
              <a:t>최종목표</a:t>
            </a:r>
            <a:r>
              <a:rPr lang="en-US" altLang="ko-KR" sz="1200" dirty="0"/>
              <a:t>)</a:t>
            </a:r>
            <a:r>
              <a:rPr lang="ko-KR" altLang="en-US" sz="1200" dirty="0"/>
              <a:t>을 다짐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00B050"/>
                </a:solidFill>
              </a:rPr>
              <a:t>2</a:t>
            </a:r>
            <a:r>
              <a:rPr lang="ko-KR" altLang="en-US" sz="1200" b="1" dirty="0">
                <a:solidFill>
                  <a:srgbClr val="00B050"/>
                </a:solidFill>
              </a:rPr>
              <a:t>번째 메인 스토리부터 </a:t>
            </a:r>
            <a:r>
              <a:rPr lang="ko-KR" altLang="en-US" sz="1200" b="1" dirty="0" err="1">
                <a:solidFill>
                  <a:srgbClr val="00B050"/>
                </a:solidFill>
              </a:rPr>
              <a:t>클리어</a:t>
            </a:r>
            <a:r>
              <a:rPr lang="ko-KR" altLang="en-US" sz="1200" b="1" dirty="0">
                <a:solidFill>
                  <a:srgbClr val="00B050"/>
                </a:solidFill>
              </a:rPr>
              <a:t> 마다 캐릭터가 하나씩 사라진다</a:t>
            </a:r>
            <a:r>
              <a:rPr lang="en-US" altLang="ko-KR" sz="1200" dirty="0"/>
              <a:t>. </a:t>
            </a:r>
            <a:r>
              <a:rPr lang="ko-KR" altLang="en-US" sz="1200" dirty="0"/>
              <a:t>순서는 육성 수준이 가장 낮은 캐릭터부터 사라진다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첫 번째 메인 스토리는 반드시 초월자의 세계관 스테이지로 진행된다</a:t>
            </a:r>
            <a:r>
              <a:rPr lang="en-US" altLang="ko-KR" sz="1200" dirty="0"/>
              <a:t> (</a:t>
            </a:r>
            <a:r>
              <a:rPr lang="ko-KR" altLang="en-US" sz="1200" dirty="0"/>
              <a:t>바뀔 때마다 그 초월자의 세계관 스테이지로 함께 변환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게임을 클리어 하고 </a:t>
            </a:r>
            <a:r>
              <a:rPr lang="en-US" altLang="ko-KR" sz="1200" dirty="0"/>
              <a:t>2</a:t>
            </a:r>
            <a:r>
              <a:rPr lang="ko-KR" altLang="en-US" sz="1200" dirty="0" err="1"/>
              <a:t>회차가</a:t>
            </a:r>
            <a:r>
              <a:rPr lang="ko-KR" altLang="en-US" sz="1200" dirty="0"/>
              <a:t> 시작되면</a:t>
            </a:r>
            <a:r>
              <a:rPr lang="en-US" altLang="ko-KR" sz="1200" dirty="0"/>
              <a:t>, </a:t>
            </a:r>
            <a:r>
              <a:rPr lang="ko-KR" altLang="en-US" sz="1200" b="1" dirty="0">
                <a:solidFill>
                  <a:srgbClr val="00B050"/>
                </a:solidFill>
              </a:rPr>
              <a:t>첫 메인 스토리의 세계는 새롭게 초월자가 된 캐릭터로 지정</a:t>
            </a:r>
            <a:r>
              <a:rPr lang="ko-KR" altLang="en-US" sz="1200" dirty="0"/>
              <a:t>된다 </a:t>
            </a:r>
            <a:r>
              <a:rPr lang="en-US" altLang="ko-KR" sz="1200" dirty="0"/>
              <a:t>(</a:t>
            </a:r>
            <a:r>
              <a:rPr lang="ko-KR" altLang="en-US" sz="1200" dirty="0"/>
              <a:t>스테이지</a:t>
            </a:r>
            <a:r>
              <a:rPr lang="en-US" altLang="ko-KR" sz="1200" dirty="0"/>
              <a:t>1</a:t>
            </a:r>
            <a:r>
              <a:rPr lang="ko-KR" altLang="en-US" sz="1200" dirty="0"/>
              <a:t>은 소멸하는 캐릭터 없음</a:t>
            </a:r>
            <a:r>
              <a:rPr lang="en-US" altLang="ko-KR" sz="12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solidFill>
                  <a:srgbClr val="00B050"/>
                </a:solidFill>
              </a:rPr>
              <a:t>회차</a:t>
            </a:r>
            <a:r>
              <a:rPr lang="ko-KR" altLang="en-US" sz="1200" b="1" dirty="0">
                <a:solidFill>
                  <a:srgbClr val="00B050"/>
                </a:solidFill>
              </a:rPr>
              <a:t> 플레이시 구매했던 아이템 리스트</a:t>
            </a:r>
            <a:r>
              <a:rPr lang="en-US" altLang="ko-KR" sz="1200" b="1" dirty="0">
                <a:solidFill>
                  <a:srgbClr val="00B050"/>
                </a:solidFill>
              </a:rPr>
              <a:t>, </a:t>
            </a:r>
            <a:r>
              <a:rPr lang="ko-KR" altLang="en-US" sz="1200" b="1" dirty="0">
                <a:solidFill>
                  <a:srgbClr val="00B050"/>
                </a:solidFill>
              </a:rPr>
              <a:t>캐릭터별 스킬 숙련도는 그대로 이어진다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구성의도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200" dirty="0"/>
              <a:t>캐릭터가 점차 사라지는 시스템을 통해 유저가 </a:t>
            </a:r>
            <a:r>
              <a:rPr lang="ko-KR" altLang="en-US" sz="1200" b="1" dirty="0">
                <a:solidFill>
                  <a:srgbClr val="00B050"/>
                </a:solidFill>
              </a:rPr>
              <a:t>점차 진행하며 캐릭터 하나에 집중</a:t>
            </a:r>
            <a:r>
              <a:rPr lang="ko-KR" altLang="en-US" sz="1200" dirty="0"/>
              <a:t>하게 만들 수 있으며</a:t>
            </a:r>
            <a:r>
              <a:rPr lang="en-US" altLang="ko-KR" sz="1200" dirty="0"/>
              <a:t>,</a:t>
            </a:r>
            <a:r>
              <a:rPr lang="ko-KR" altLang="en-US" sz="1200" b="1" dirty="0">
                <a:solidFill>
                  <a:srgbClr val="00B050"/>
                </a:solidFill>
              </a:rPr>
              <a:t> 다른 캐릭터의 스토리를 보기 위해 반복플레이</a:t>
            </a:r>
            <a:r>
              <a:rPr lang="ko-KR" altLang="en-US" sz="1200" dirty="0"/>
              <a:t>를 하게 되는 요소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200" dirty="0"/>
              <a:t>아이템 리스트와 스킬 숙련도가 이어짐으로서 </a:t>
            </a:r>
            <a:r>
              <a:rPr lang="ko-KR" altLang="en-US" sz="1200" b="1" dirty="0">
                <a:solidFill>
                  <a:srgbClr val="00B050"/>
                </a:solidFill>
              </a:rPr>
              <a:t>난이도가 상승하더라도 원활한 플레이가 가능</a:t>
            </a:r>
            <a:r>
              <a:rPr lang="ko-KR" altLang="en-US" sz="1200" dirty="0"/>
              <a:t>하다</a:t>
            </a:r>
            <a:endParaRPr lang="en-US" altLang="ko-KR" sz="1200" dirty="0"/>
          </a:p>
        </p:txBody>
      </p:sp>
      <p:cxnSp>
        <p:nvCxnSpPr>
          <p:cNvPr id="20" name="연결선: 꺾임 58">
            <a:extLst>
              <a:ext uri="{FF2B5EF4-FFF2-40B4-BE49-F238E27FC236}">
                <a16:creationId xmlns:a16="http://schemas.microsoft.com/office/drawing/2014/main" xmlns="" id="{2052687C-BCE2-46DB-8BE9-DCB9A8DF0F73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H="1">
            <a:off x="1253921" y="2470080"/>
            <a:ext cx="5564007" cy="12700"/>
          </a:xfrm>
          <a:prstGeom prst="bentConnector5">
            <a:avLst>
              <a:gd name="adj1" fmla="val -4109"/>
              <a:gd name="adj2" fmla="val 7290047"/>
              <a:gd name="adj3" fmla="val 1041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26C2684-6519-4CED-B48A-E9ECA1E3C585}"/>
              </a:ext>
            </a:extLst>
          </p:cNvPr>
          <p:cNvSpPr txBox="1"/>
          <p:nvPr/>
        </p:nvSpPr>
        <p:spPr>
          <a:xfrm>
            <a:off x="7078493" y="27155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반복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0708B2FF-A3E5-48FC-BDED-D5DFF1687041}"/>
              </a:ext>
            </a:extLst>
          </p:cNvPr>
          <p:cNvSpPr/>
          <p:nvPr/>
        </p:nvSpPr>
        <p:spPr>
          <a:xfrm>
            <a:off x="1245295" y="1581254"/>
            <a:ext cx="1196320" cy="428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프롤로그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1C079204-6ECA-4559-B303-51D5672A4ECA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1843455" y="2009566"/>
            <a:ext cx="8626" cy="2463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90F838D-2EAD-4659-BD3C-79AFE724CA2B}"/>
              </a:ext>
            </a:extLst>
          </p:cNvPr>
          <p:cNvSpPr/>
          <p:nvPr/>
        </p:nvSpPr>
        <p:spPr>
          <a:xfrm>
            <a:off x="1015130" y="5229994"/>
            <a:ext cx="10160153" cy="1129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8110559" y="966591"/>
            <a:ext cx="3064724" cy="2243913"/>
            <a:chOff x="8903518" y="1232316"/>
            <a:chExt cx="3064724" cy="224391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03518" y="1238177"/>
              <a:ext cx="3064724" cy="2238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1188861" y="1232316"/>
              <a:ext cx="779381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1</a:t>
              </a:r>
              <a:r>
                <a:rPr lang="ko-KR" altLang="en-US" sz="1800" b="1" dirty="0" err="1">
                  <a:solidFill>
                    <a:srgbClr val="FF0000"/>
                  </a:solidFill>
                </a:rPr>
                <a:t>회차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188861" y="1987798"/>
              <a:ext cx="779381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2</a:t>
              </a:r>
              <a:r>
                <a:rPr lang="ko-KR" altLang="en-US" sz="1800" b="1" dirty="0" err="1">
                  <a:solidFill>
                    <a:srgbClr val="FF0000"/>
                  </a:solidFill>
                </a:rPr>
                <a:t>회차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188861" y="2777375"/>
              <a:ext cx="779381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rgbClr val="FF0000"/>
                  </a:solidFill>
                </a:rPr>
                <a:t>3</a:t>
              </a:r>
              <a:r>
                <a:rPr lang="ko-KR" altLang="en-US" sz="1800" b="1" dirty="0" err="1">
                  <a:solidFill>
                    <a:srgbClr val="FF0000"/>
                  </a:solidFill>
                </a:rPr>
                <a:t>회차</a:t>
              </a:r>
              <a:endParaRPr lang="ko-KR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803588" y="3197394"/>
            <a:ext cx="1678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변화하는 스테이지 ▲</a:t>
            </a:r>
          </a:p>
        </p:txBody>
      </p:sp>
    </p:spTree>
    <p:extLst>
      <p:ext uri="{BB962C8B-B14F-4D97-AF65-F5344CB8AC3E}">
        <p14:creationId xmlns:p14="http://schemas.microsoft.com/office/powerpoint/2010/main" val="2852986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스테이지 플롯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0852D16-E057-40B8-BE24-F52B8F630D75}"/>
              </a:ext>
            </a:extLst>
          </p:cNvPr>
          <p:cNvSpPr/>
          <p:nvPr/>
        </p:nvSpPr>
        <p:spPr>
          <a:xfrm>
            <a:off x="1414686" y="1718549"/>
            <a:ext cx="1276347" cy="456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2575FD-0DFB-4371-8DE7-889EBB53B4A5}"/>
              </a:ext>
            </a:extLst>
          </p:cNvPr>
          <p:cNvSpPr/>
          <p:nvPr/>
        </p:nvSpPr>
        <p:spPr>
          <a:xfrm>
            <a:off x="3706704" y="1718549"/>
            <a:ext cx="1276347" cy="456964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2-2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CD95A40-32F6-4A47-B409-28834EE89E33}"/>
              </a:ext>
            </a:extLst>
          </p:cNvPr>
          <p:cNvSpPr/>
          <p:nvPr/>
        </p:nvSpPr>
        <p:spPr>
          <a:xfrm>
            <a:off x="3706704" y="1020620"/>
            <a:ext cx="1276347" cy="456964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2-1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965E319-C6AE-4D38-910E-58A9F1BEAA81}"/>
              </a:ext>
            </a:extLst>
          </p:cNvPr>
          <p:cNvSpPr/>
          <p:nvPr/>
        </p:nvSpPr>
        <p:spPr>
          <a:xfrm>
            <a:off x="3706704" y="2416478"/>
            <a:ext cx="1276347" cy="456964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2-3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6A7CB1C6-174F-4EF5-907F-D08CE97F706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691033" y="1249102"/>
            <a:ext cx="1015671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14D91E47-F643-4C5F-8723-4C3986E3B1C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91033" y="1947031"/>
            <a:ext cx="1015671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C35731D5-A929-4CBF-A045-81CE3CEEA32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691033" y="1947031"/>
            <a:ext cx="1015671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BAD0E80-0824-493B-AD2C-CD92C5936F39}"/>
              </a:ext>
            </a:extLst>
          </p:cNvPr>
          <p:cNvSpPr/>
          <p:nvPr/>
        </p:nvSpPr>
        <p:spPr>
          <a:xfrm>
            <a:off x="5459025" y="1718549"/>
            <a:ext cx="1276347" cy="456964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3-2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A946B292-78E8-445B-ADCB-E37ED64E6A4D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983051" y="1249102"/>
            <a:ext cx="475974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4BA4C5A4-F2B1-443F-B712-DF2B2E891FDF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4983051" y="1947031"/>
            <a:ext cx="475974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DDF8A4F7-D2BC-450D-B1B1-29200B69E58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983051" y="1947031"/>
            <a:ext cx="475974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C55C101-2B3F-4BD5-B340-EDEDF727671D}"/>
              </a:ext>
            </a:extLst>
          </p:cNvPr>
          <p:cNvSpPr/>
          <p:nvPr/>
        </p:nvSpPr>
        <p:spPr>
          <a:xfrm>
            <a:off x="5459025" y="1020620"/>
            <a:ext cx="1276347" cy="456964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3-1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01DEFEF0-0901-4330-9209-C829B3EDBFC6}"/>
              </a:ext>
            </a:extLst>
          </p:cNvPr>
          <p:cNvSpPr/>
          <p:nvPr/>
        </p:nvSpPr>
        <p:spPr>
          <a:xfrm>
            <a:off x="7211346" y="1020620"/>
            <a:ext cx="1276347" cy="456964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4-1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FB865AB-84E7-4067-90AA-A25268551207}"/>
              </a:ext>
            </a:extLst>
          </p:cNvPr>
          <p:cNvSpPr/>
          <p:nvPr/>
        </p:nvSpPr>
        <p:spPr>
          <a:xfrm>
            <a:off x="7211346" y="1718549"/>
            <a:ext cx="1276347" cy="456964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4-2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66E4178-E555-4F14-BED5-A714D0133BBB}"/>
              </a:ext>
            </a:extLst>
          </p:cNvPr>
          <p:cNvSpPr/>
          <p:nvPr/>
        </p:nvSpPr>
        <p:spPr>
          <a:xfrm>
            <a:off x="7211346" y="2416478"/>
            <a:ext cx="1276347" cy="456964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스테이지 </a:t>
            </a:r>
            <a:r>
              <a:rPr lang="en-US" altLang="ko-KR" sz="1400" dirty="0">
                <a:solidFill>
                  <a:schemeClr val="tx1"/>
                </a:solidFill>
              </a:rPr>
              <a:t>4-3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BAE03BA4-8E54-48CA-B256-1FCE13BF3670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6735372" y="1249102"/>
            <a:ext cx="475974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6CBA2E9-0E93-42A9-9672-868D40673BA1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735372" y="1249102"/>
            <a:ext cx="475974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BE7D97DC-C867-41E8-B82F-E64F2161CE7D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6735372" y="1947031"/>
            <a:ext cx="475974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0575277-C1CA-437E-8EB6-44BFBE4D00C0}"/>
              </a:ext>
            </a:extLst>
          </p:cNvPr>
          <p:cNvSpPr/>
          <p:nvPr/>
        </p:nvSpPr>
        <p:spPr>
          <a:xfrm>
            <a:off x="9263558" y="1718549"/>
            <a:ext cx="1276347" cy="456964"/>
          </a:xfrm>
          <a:prstGeom prst="rect">
            <a:avLst/>
          </a:prstGeom>
          <a:solidFill>
            <a:srgbClr val="99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초월자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엔딩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676BF32F-72E0-46DB-A80E-F70B66B14E11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8487693" y="1947031"/>
            <a:ext cx="775865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B3CE4FBA-6B00-4091-A01F-C268C3AA4F52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8487693" y="1249102"/>
            <a:ext cx="775865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9A4DDAEF-4AE6-4433-BF74-81743E7749F4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8487693" y="1947031"/>
            <a:ext cx="775865" cy="69792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CADA26F-156E-4CE3-A509-1DC1D9F23022}"/>
              </a:ext>
            </a:extLst>
          </p:cNvPr>
          <p:cNvSpPr/>
          <p:nvPr/>
        </p:nvSpPr>
        <p:spPr>
          <a:xfrm>
            <a:off x="9263558" y="2416478"/>
            <a:ext cx="1276347" cy="456964"/>
          </a:xfrm>
          <a:prstGeom prst="rect">
            <a:avLst/>
          </a:prstGeom>
          <a:solidFill>
            <a:srgbClr val="99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IF</a:t>
            </a:r>
            <a:r>
              <a:rPr lang="ko-KR" altLang="en-US" sz="1400" dirty="0">
                <a:solidFill>
                  <a:schemeClr val="tx1"/>
                </a:solidFill>
              </a:rPr>
              <a:t> 엔딩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9F4E6777-DB96-428D-90CF-75E484166686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>
            <a:off x="8487693" y="2644960"/>
            <a:ext cx="775865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10219B0-DEFC-4212-97C6-6B1FF5D3A176}"/>
              </a:ext>
            </a:extLst>
          </p:cNvPr>
          <p:cNvSpPr txBox="1"/>
          <p:nvPr/>
        </p:nvSpPr>
        <p:spPr>
          <a:xfrm>
            <a:off x="1155392" y="3097405"/>
            <a:ext cx="98508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스테이지마다 숨겨진 다양한 조건이 존재하고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00B050"/>
                </a:solidFill>
              </a:rPr>
              <a:t>어떤 조건을 달성했는지에 따라서 다음 스테이지가 결정</a:t>
            </a:r>
            <a:r>
              <a:rPr lang="ko-KR" altLang="en-US" sz="1400" dirty="0"/>
              <a:t>된다 </a:t>
            </a:r>
            <a:r>
              <a:rPr lang="en-US" altLang="ko-KR" sz="1400" dirty="0"/>
              <a:t>(</a:t>
            </a:r>
            <a:r>
              <a:rPr lang="ko-KR" altLang="en-US" sz="1400" dirty="0"/>
              <a:t>조건에는 몇 개의 장신구를 가지고 </a:t>
            </a:r>
            <a:r>
              <a:rPr lang="ko-KR" altLang="en-US" sz="1400" dirty="0" err="1"/>
              <a:t>클리어</a:t>
            </a:r>
            <a:r>
              <a:rPr lang="ko-KR" altLang="en-US" sz="1400" dirty="0"/>
              <a:t> 했는지</a:t>
            </a:r>
            <a:r>
              <a:rPr lang="en-US" altLang="ko-KR" sz="1400" dirty="0"/>
              <a:t>, </a:t>
            </a:r>
            <a:r>
              <a:rPr lang="ko-KR" altLang="en-US" sz="1400" dirty="0"/>
              <a:t>어떤 캐릭터로 </a:t>
            </a:r>
            <a:r>
              <a:rPr lang="ko-KR" altLang="en-US" sz="1400" dirty="0" err="1"/>
              <a:t>클리어</a:t>
            </a:r>
            <a:r>
              <a:rPr lang="ko-KR" altLang="en-US" sz="1400" dirty="0"/>
              <a:t> 했는지 등 다양한 조건이 존재함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IF</a:t>
            </a:r>
            <a:r>
              <a:rPr lang="ko-KR" altLang="en-US" sz="1400" dirty="0"/>
              <a:t> 엔딩으로 진행했을 경우에는 캐릭터가 이러한 선택을 했을 경우에는 다른 결말을 맞이할 수도 있었다는 </a:t>
            </a:r>
            <a:r>
              <a:rPr lang="en-US" altLang="ko-KR" sz="1400" b="1" dirty="0">
                <a:solidFill>
                  <a:srgbClr val="00B050"/>
                </a:solidFill>
              </a:rPr>
              <a:t>IF </a:t>
            </a:r>
            <a:r>
              <a:rPr lang="ko-KR" altLang="en-US" sz="1400" b="1" dirty="0">
                <a:solidFill>
                  <a:srgbClr val="00B050"/>
                </a:solidFill>
              </a:rPr>
              <a:t>스토리를 전달하면서 게임자체에는 영향을 미치지 않는 구조</a:t>
            </a:r>
            <a:r>
              <a:rPr lang="ko-KR" altLang="en-US" sz="1400" dirty="0"/>
              <a:t>로 짜여짐 </a:t>
            </a:r>
            <a:r>
              <a:rPr lang="en-US" altLang="ko-KR" sz="1400" dirty="0"/>
              <a:t>(</a:t>
            </a:r>
            <a:r>
              <a:rPr lang="ko-KR" altLang="en-US" sz="1400" dirty="0"/>
              <a:t>이 경우 초월자가 바뀌지 않음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한 회차마다 반드시 </a:t>
            </a:r>
            <a:r>
              <a:rPr lang="ko-KR" altLang="en-US" sz="1400" b="1" dirty="0">
                <a:solidFill>
                  <a:srgbClr val="00B050"/>
                </a:solidFill>
              </a:rPr>
              <a:t>스테이지 </a:t>
            </a:r>
            <a:r>
              <a:rPr lang="en-US" altLang="ko-KR" sz="1400" b="1" dirty="0">
                <a:solidFill>
                  <a:srgbClr val="00B050"/>
                </a:solidFill>
              </a:rPr>
              <a:t>5</a:t>
            </a:r>
            <a:r>
              <a:rPr lang="ko-KR" altLang="en-US" sz="1400" b="1" dirty="0">
                <a:solidFill>
                  <a:srgbClr val="00B050"/>
                </a:solidFill>
              </a:rPr>
              <a:t>개로 종료</a:t>
            </a:r>
            <a:r>
              <a:rPr lang="ko-KR" altLang="en-US" sz="1400" dirty="0"/>
              <a:t> 되도록 설정한다</a:t>
            </a:r>
            <a:endParaRPr lang="en-US" altLang="ko-KR" sz="1400" dirty="0"/>
          </a:p>
          <a:p>
            <a:pPr indent="270000">
              <a:lnSpc>
                <a:spcPct val="150000"/>
              </a:lnSpc>
            </a:pPr>
            <a:r>
              <a:rPr lang="ko-KR" altLang="en-US" sz="1400" b="1" dirty="0"/>
              <a:t>구성의도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조건이 숨겨져 있기 때문에 유저는 다양한 조건을 알기 위해서 </a:t>
            </a:r>
            <a:r>
              <a:rPr lang="ko-KR" altLang="en-US" sz="1400" dirty="0" err="1"/>
              <a:t>엔딩을</a:t>
            </a:r>
            <a:r>
              <a:rPr lang="ko-KR" altLang="en-US" sz="1400" dirty="0"/>
              <a:t> 보고도 반복플레이를 하게 되는 요소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2</a:t>
            </a:r>
            <a:r>
              <a:rPr lang="ko-KR" altLang="en-US" sz="1400" dirty="0" err="1"/>
              <a:t>회차를</a:t>
            </a:r>
            <a:r>
              <a:rPr lang="ko-KR" altLang="en-US" sz="1400" dirty="0"/>
              <a:t> 진행하면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00B050"/>
                </a:solidFill>
              </a:rPr>
              <a:t>이전 </a:t>
            </a:r>
            <a:r>
              <a:rPr lang="ko-KR" altLang="en-US" sz="1400" b="1" dirty="0" err="1">
                <a:solidFill>
                  <a:srgbClr val="00B050"/>
                </a:solidFill>
              </a:rPr>
              <a:t>회차에서</a:t>
            </a:r>
            <a:r>
              <a:rPr lang="ko-KR" altLang="en-US" sz="1400" b="1" dirty="0">
                <a:solidFill>
                  <a:srgbClr val="00B050"/>
                </a:solidFill>
              </a:rPr>
              <a:t> </a:t>
            </a:r>
            <a:r>
              <a:rPr lang="ko-KR" altLang="en-US" sz="1400" b="1" dirty="0" err="1">
                <a:solidFill>
                  <a:srgbClr val="00B050"/>
                </a:solidFill>
              </a:rPr>
              <a:t>클리어</a:t>
            </a:r>
            <a:r>
              <a:rPr lang="ko-KR" altLang="en-US" sz="1400" b="1" dirty="0">
                <a:solidFill>
                  <a:srgbClr val="00B050"/>
                </a:solidFill>
              </a:rPr>
              <a:t> 했던 스테이지는 조건과 관계없이 등장하지 않도록 </a:t>
            </a:r>
            <a:r>
              <a:rPr lang="ko-KR" altLang="en-US" sz="1400" dirty="0"/>
              <a:t>하여 색다른 경험 부여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/>
              <a:t>IF</a:t>
            </a:r>
            <a:r>
              <a:rPr lang="ko-KR" altLang="en-US" sz="1400" dirty="0"/>
              <a:t>엔딩을 통하여 캐릭터나 세계관의 새로운 스토리를 전달하면서 </a:t>
            </a:r>
            <a:r>
              <a:rPr lang="ko-KR" altLang="en-US" sz="1400" b="1" dirty="0">
                <a:solidFill>
                  <a:srgbClr val="00B050"/>
                </a:solidFill>
              </a:rPr>
              <a:t>멀티 </a:t>
            </a:r>
            <a:r>
              <a:rPr lang="ko-KR" altLang="en-US" sz="1400" b="1" dirty="0" err="1">
                <a:solidFill>
                  <a:srgbClr val="00B050"/>
                </a:solidFill>
              </a:rPr>
              <a:t>엔딩과도</a:t>
            </a:r>
            <a:r>
              <a:rPr lang="ko-KR" altLang="en-US" sz="1400" b="1" dirty="0">
                <a:solidFill>
                  <a:srgbClr val="00B050"/>
                </a:solidFill>
              </a:rPr>
              <a:t> 같은 경험</a:t>
            </a:r>
            <a:r>
              <a:rPr lang="ko-KR" altLang="en-US" sz="1400" dirty="0"/>
              <a:t>을 전달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이후에 캐릭터가 추가될 때마다 </a:t>
            </a:r>
            <a:r>
              <a:rPr lang="ko-KR" altLang="en-US" sz="1400" b="1" dirty="0">
                <a:solidFill>
                  <a:srgbClr val="00B050"/>
                </a:solidFill>
              </a:rPr>
              <a:t>스테이지가 추가 될 경우 엔딩을 보는 것이 점점 미뤄지는 것을 방지</a:t>
            </a:r>
            <a:r>
              <a:rPr lang="ko-KR" altLang="en-US" sz="1400" dirty="0"/>
              <a:t>하기 위함</a:t>
            </a:r>
            <a:endParaRPr lang="en-US" altLang="ko-KR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AA9905F-9571-4023-AA94-D03520DBF0C9}"/>
              </a:ext>
            </a:extLst>
          </p:cNvPr>
          <p:cNvSpPr/>
          <p:nvPr/>
        </p:nvSpPr>
        <p:spPr>
          <a:xfrm>
            <a:off x="1126654" y="4749175"/>
            <a:ext cx="9879629" cy="1630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AD6FCE0-6B5D-4019-98BE-4204FAB92133}"/>
              </a:ext>
            </a:extLst>
          </p:cNvPr>
          <p:cNvSpPr txBox="1"/>
          <p:nvPr/>
        </p:nvSpPr>
        <p:spPr>
          <a:xfrm>
            <a:off x="2942028" y="112760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조건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8F1C74D-88F2-470B-932C-FBD4C869E4A7}"/>
              </a:ext>
            </a:extLst>
          </p:cNvPr>
          <p:cNvSpPr txBox="1"/>
          <p:nvPr/>
        </p:nvSpPr>
        <p:spPr>
          <a:xfrm>
            <a:off x="2942028" y="1645149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조건</a:t>
            </a:r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4D9E156-DAF2-46B2-BD7C-8573091D9A9E}"/>
              </a:ext>
            </a:extLst>
          </p:cNvPr>
          <p:cNvSpPr txBox="1"/>
          <p:nvPr/>
        </p:nvSpPr>
        <p:spPr>
          <a:xfrm>
            <a:off x="2942029" y="244791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조건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33" name="꺾인 연결선 32"/>
          <p:cNvCxnSpPr>
            <a:stCxn id="23" idx="3"/>
            <a:endCxn id="5" idx="1"/>
          </p:cNvCxnSpPr>
          <p:nvPr/>
        </p:nvCxnSpPr>
        <p:spPr>
          <a:xfrm flipH="1">
            <a:off x="1414686" y="1947031"/>
            <a:ext cx="9125219" cy="12700"/>
          </a:xfrm>
          <a:prstGeom prst="bentConnector5">
            <a:avLst>
              <a:gd name="adj1" fmla="val -2505"/>
              <a:gd name="adj2" fmla="val -8151874"/>
              <a:gd name="adj3" fmla="val 10250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7" idx="3"/>
            <a:endCxn id="5" idx="1"/>
          </p:cNvCxnSpPr>
          <p:nvPr/>
        </p:nvCxnSpPr>
        <p:spPr>
          <a:xfrm flipH="1" flipV="1">
            <a:off x="1414686" y="1947031"/>
            <a:ext cx="9125219" cy="697929"/>
          </a:xfrm>
          <a:prstGeom prst="bentConnector5">
            <a:avLst>
              <a:gd name="adj1" fmla="val -2505"/>
              <a:gd name="adj2" fmla="val -46408"/>
              <a:gd name="adj3" fmla="val 10250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26C2684-6519-4CED-B48A-E9ECA1E3C585}"/>
              </a:ext>
            </a:extLst>
          </p:cNvPr>
          <p:cNvSpPr txBox="1"/>
          <p:nvPr/>
        </p:nvSpPr>
        <p:spPr>
          <a:xfrm>
            <a:off x="10775725" y="26435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반복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26C2684-6519-4CED-B48A-E9ECA1E3C585}"/>
              </a:ext>
            </a:extLst>
          </p:cNvPr>
          <p:cNvSpPr txBox="1"/>
          <p:nvPr/>
        </p:nvSpPr>
        <p:spPr>
          <a:xfrm>
            <a:off x="10775726" y="12491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3965905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시놉시스와</a:t>
            </a:r>
            <a:r>
              <a:rPr lang="ko-KR" altLang="en-US" dirty="0"/>
              <a:t> 세계관 설정</a:t>
            </a:r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143394726"/>
              </p:ext>
            </p:extLst>
          </p:nvPr>
        </p:nvGraphicFramePr>
        <p:xfrm>
          <a:off x="4367014" y="909514"/>
          <a:ext cx="7344544" cy="546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82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48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4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차원의 틈새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모든 차원과 연결된 초월자가 만든 공간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차원의 문이 열려져 있는 상태를 유지하기 위해서 </a:t>
                      </a:r>
                      <a:r>
                        <a:rPr lang="ko-KR" altLang="en-US" sz="900" dirty="0" err="1"/>
                        <a:t>시간축이</a:t>
                      </a:r>
                      <a:r>
                        <a:rPr lang="ko-KR" altLang="en-US" sz="900" dirty="0"/>
                        <a:t> 고정되어 있는 곳이다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초월자의 힘으로 만들어진 임의의 공간이기 때문에 모든</a:t>
                      </a:r>
                      <a:r>
                        <a:rPr lang="ko-KR" altLang="en-US" sz="900" baseline="0" dirty="0"/>
                        <a:t> 영웅이 한 자리에 모일 수 있다</a:t>
                      </a:r>
                      <a:r>
                        <a:rPr lang="en-US" altLang="ko-KR" sz="900" baseline="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시간축이</a:t>
                      </a:r>
                      <a:r>
                        <a:rPr lang="ko-KR" altLang="en-US" sz="900" dirty="0"/>
                        <a:t> 고정 되어있다는 설정을 통해서 계속해서 유저가 부활하는 당위성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다양한 영웅이 한 자리에 모여서 있을 수 있는 로비역할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악에 대적할 선으로 선택 받은 자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0" marR="0" indent="0" algn="l" defTabSz="10885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세계에는 한번에 하나의 영웅만 존재할 수 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0" marR="0" indent="0" algn="l" defTabSz="10885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차원의 문을 닫으면 그 차원과 관련된 영웅은 차원의 틈새와의 연결이 사라졌기 때문에 자신의 차원으로 돌아간다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차원의 틈새와는 다르게 스테이지는 각각의 캐릭터가 점차 줄어들면서 하나의 캐릭터에 자연스럽게 집중</a:t>
                      </a:r>
                      <a:r>
                        <a:rPr lang="ko-KR" altLang="en-US" sz="900" baseline="0" dirty="0"/>
                        <a:t>시키게 되고 최종보스와 싸울 수 있는 수준으로 성장이 가능함</a:t>
                      </a:r>
                      <a:r>
                        <a:rPr lang="en-US" altLang="ko-KR" sz="900" baseline="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평행 우주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모든 영웅들의 세계는 동일한 평행세계이지만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세계의 시간대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발전방향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발전속도가 전혀 다른 세계이다</a:t>
                      </a:r>
                      <a:r>
                        <a:rPr lang="en-US" altLang="ko-KR" sz="9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각 캐릭터가 다양한 </a:t>
                      </a:r>
                      <a:r>
                        <a:rPr lang="ko-KR" altLang="en-US" sz="900" dirty="0" err="1"/>
                        <a:t>컨셉을</a:t>
                      </a:r>
                      <a:r>
                        <a:rPr lang="ko-KR" altLang="en-US" sz="900" dirty="0"/>
                        <a:t> 갖출 수 있는 요소이며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서로 다른 차원에서 왔는데도 말이 통하는 이유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26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초월자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모든 차원을 지배하려는 자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여러 차원이 겹쳐진 곳에 존재하기 때문에 진짜 모습을 드러내기 위해서는 겹쳐진 차원들을 닫아야 한다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/>
                        <a:t>후반부 요소</a:t>
                      </a:r>
                      <a:r>
                        <a:rPr lang="ko-KR" altLang="en-US" sz="900" b="1" baseline="0" dirty="0"/>
                        <a:t> </a:t>
                      </a:r>
                      <a:r>
                        <a:rPr lang="en-US" altLang="ko-KR" sz="900" baseline="0" dirty="0"/>
                        <a:t>- </a:t>
                      </a:r>
                      <a:r>
                        <a:rPr lang="ko-KR" altLang="en-US" sz="900" baseline="0" dirty="0"/>
                        <a:t>선으로 태어난 영웅이었던 그는 악에 맞서 싸워 승리하고 그 힘을 흡수하게 된다</a:t>
                      </a:r>
                      <a:r>
                        <a:rPr lang="en-US" altLang="ko-KR" sz="900" baseline="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baseline="0" dirty="0"/>
                        <a:t>그는 선과 악이 합쳐진 혼돈의 존재가 되었고</a:t>
                      </a:r>
                      <a:r>
                        <a:rPr lang="en-US" altLang="ko-KR" sz="900" baseline="0" dirty="0"/>
                        <a:t>, </a:t>
                      </a:r>
                      <a:r>
                        <a:rPr lang="ko-KR" altLang="en-US" sz="900" baseline="0" dirty="0"/>
                        <a:t>인간의 모습을 버리고 초월자가 되며 힘에 취해 타락하게 된다</a:t>
                      </a:r>
                      <a:r>
                        <a:rPr lang="en-US" altLang="ko-KR" sz="900" baseline="0" dirty="0"/>
                        <a:t>.</a:t>
                      </a: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게임의 최종보스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모든 차원을 닫아야 등장하기 때문에 모든 영웅이 한번에 공격하지 못하는 이유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초월자를</a:t>
                      </a:r>
                      <a:r>
                        <a:rPr lang="ko-KR" altLang="en-US" sz="900" dirty="0"/>
                        <a:t> 쓰러뜨리기 위해 같은 초월자가 되면서 게임이 반복된다는 것을 알리는 장치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영웅이라도 타락을 한다는 내용을</a:t>
                      </a:r>
                      <a:r>
                        <a:rPr lang="ko-KR" altLang="en-US" sz="900" baseline="0" dirty="0"/>
                        <a:t> 통해서 </a:t>
                      </a:r>
                      <a:r>
                        <a:rPr lang="ko-KR" altLang="en-US" sz="900" baseline="0" dirty="0" err="1"/>
                        <a:t>회차</a:t>
                      </a:r>
                      <a:r>
                        <a:rPr lang="ko-KR" altLang="en-US" sz="900" baseline="0" dirty="0"/>
                        <a:t> </a:t>
                      </a:r>
                      <a:r>
                        <a:rPr lang="ko-KR" altLang="en-US" sz="900" baseline="0" dirty="0" err="1"/>
                        <a:t>플레이시</a:t>
                      </a:r>
                      <a:r>
                        <a:rPr lang="ko-KR" altLang="en-US" sz="900" baseline="0" dirty="0"/>
                        <a:t> 초월자가 바뀌는 이유</a:t>
                      </a:r>
                      <a:r>
                        <a:rPr lang="en-US" altLang="ko-KR" sz="900" baseline="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6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보스 </a:t>
                      </a:r>
                      <a:r>
                        <a:rPr lang="ko-KR" altLang="en-US" sz="1200" b="1" dirty="0" err="1"/>
                        <a:t>몬스터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다양한 세계의 악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惡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으로 </a:t>
                      </a:r>
                      <a:r>
                        <a:rPr lang="ko-KR" altLang="en-US" sz="900" dirty="0" err="1"/>
                        <a:t>초월자에</a:t>
                      </a:r>
                      <a:r>
                        <a:rPr lang="ko-KR" altLang="en-US" sz="900" dirty="0"/>
                        <a:t> 의해 차원의 문을 여는 매개체가 되었다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원래는 각 세계의 영웅에 대적할 악이지만 보스 </a:t>
                      </a:r>
                      <a:r>
                        <a:rPr lang="ko-KR" altLang="en-US" sz="900" dirty="0" err="1"/>
                        <a:t>몬스터가</a:t>
                      </a:r>
                      <a:r>
                        <a:rPr lang="ko-KR" altLang="en-US" sz="900" dirty="0"/>
                        <a:t> 존재하는 공간 자체를 초월자가 뜯어왔기 때문에 스테이지는 각 세계관에 맞춘 배경이다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매개체이기 때문에 스테이지를 </a:t>
                      </a:r>
                      <a:r>
                        <a:rPr lang="ko-KR" altLang="en-US" sz="900" dirty="0" err="1"/>
                        <a:t>클리어하면</a:t>
                      </a:r>
                      <a:r>
                        <a:rPr lang="ko-KR" altLang="en-US" sz="900" dirty="0"/>
                        <a:t> 영웅이 사라지는 이유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스테이지가 하나의 차원이기 때문에 하나의 세계에는 하나의 영웅만 존재할 수 있다는 규칙에 따라 여러 캐릭터를 한번에 플레이 할 수 없는 이유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" name="내용 개체 틀 8"/>
          <p:cNvSpPr>
            <a:spLocks noGrp="1"/>
          </p:cNvSpPr>
          <p:nvPr>
            <p:ph sz="quarter" idx="18"/>
          </p:nvPr>
        </p:nvSpPr>
        <p:spPr>
          <a:xfrm>
            <a:off x="550591" y="909514"/>
            <a:ext cx="3600399" cy="5472608"/>
          </a:xfrm>
        </p:spPr>
        <p:txBody>
          <a:bodyPr anchor="t"/>
          <a:lstStyle/>
          <a:p>
            <a:r>
              <a:rPr lang="ko-KR" altLang="en-US" sz="1400" b="1" dirty="0" err="1"/>
              <a:t>시놉시스</a:t>
            </a:r>
            <a:endParaRPr lang="en-US" altLang="ko-KR" sz="1400" b="1" dirty="0"/>
          </a:p>
          <a:p>
            <a:endParaRPr lang="en-US" altLang="ko-KR" sz="1100" dirty="0"/>
          </a:p>
          <a:p>
            <a:r>
              <a:rPr lang="ko-KR" altLang="en-US" sz="1100" dirty="0"/>
              <a:t>우리가 살아가는 차원과는 다른 </a:t>
            </a:r>
            <a:r>
              <a:rPr lang="ko-KR" altLang="en-US" sz="1100" b="1" dirty="0">
                <a:solidFill>
                  <a:srgbClr val="00B050"/>
                </a:solidFill>
              </a:rPr>
              <a:t>또 다른 차원이 존재한다</a:t>
            </a:r>
            <a:r>
              <a:rPr lang="ko-KR" altLang="en-US" sz="1100" dirty="0"/>
              <a:t>는 것을 인류가 알게 된 것은 평행우주들을 연결하는 차원의 문이 열리고 그곳을 통해 </a:t>
            </a:r>
            <a:r>
              <a:rPr lang="ko-KR" altLang="en-US" sz="1100" dirty="0" err="1"/>
              <a:t>몬스터들이</a:t>
            </a:r>
            <a:r>
              <a:rPr lang="ko-KR" altLang="en-US" sz="1100" dirty="0"/>
              <a:t> 쏟아져 나오고부터였다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 err="1"/>
              <a:t>몬스터를</a:t>
            </a:r>
            <a:r>
              <a:rPr lang="ko-KR" altLang="en-US" sz="1100" dirty="0"/>
              <a:t> 막아내는 것만으로 급급했던 인류였지만</a:t>
            </a:r>
            <a:r>
              <a:rPr lang="en-US" altLang="ko-KR" sz="1100" dirty="0"/>
              <a:t>, </a:t>
            </a:r>
            <a:r>
              <a:rPr lang="ko-KR" altLang="en-US" sz="1100" dirty="0"/>
              <a:t>어느 날 한 </a:t>
            </a:r>
            <a:r>
              <a:rPr lang="ko-KR" altLang="en-US" sz="1100" b="1" dirty="0">
                <a:solidFill>
                  <a:srgbClr val="00B050"/>
                </a:solidFill>
              </a:rPr>
              <a:t>영웅</a:t>
            </a:r>
            <a:r>
              <a:rPr lang="ko-KR" altLang="en-US" sz="1100" dirty="0"/>
              <a:t>이 나타나자 전세가 바뀌었다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영웅은 혼자서 모든 </a:t>
            </a:r>
            <a:r>
              <a:rPr lang="ko-KR" altLang="en-US" sz="1100" dirty="0" err="1"/>
              <a:t>몬스터를</a:t>
            </a:r>
            <a:r>
              <a:rPr lang="ko-KR" altLang="en-US" sz="1100" dirty="0"/>
              <a:t> 막아냈고</a:t>
            </a:r>
            <a:r>
              <a:rPr lang="en-US" altLang="ko-KR" sz="1100" dirty="0"/>
              <a:t> </a:t>
            </a:r>
            <a:r>
              <a:rPr lang="ko-KR" altLang="en-US" sz="1100" dirty="0"/>
              <a:t>인류를 위기에서 구해냈다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하지만 </a:t>
            </a:r>
            <a:r>
              <a:rPr lang="ko-KR" altLang="en-US" sz="1100" dirty="0" err="1"/>
              <a:t>몬스터는</a:t>
            </a:r>
            <a:r>
              <a:rPr lang="ko-KR" altLang="en-US" sz="1100" dirty="0"/>
              <a:t> 끊임없이 나타났고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몬스터가</a:t>
            </a:r>
            <a:r>
              <a:rPr lang="ko-KR" altLang="en-US" sz="1100" dirty="0"/>
              <a:t> 나타나는 차원의 문을 닫아서 직접적인 원인을 제거해야겠다고 생각한 영웅은 차원의 문으로 뛰어들었다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차원의 틈새라 불리는 이곳에는 </a:t>
            </a:r>
            <a:r>
              <a:rPr lang="ko-KR" altLang="en-US" sz="1100" b="1" dirty="0">
                <a:solidFill>
                  <a:srgbClr val="00B050"/>
                </a:solidFill>
              </a:rPr>
              <a:t>다른 차원에서 온 영웅들이 존재</a:t>
            </a:r>
            <a:r>
              <a:rPr lang="ko-KR" altLang="en-US" sz="1100" dirty="0"/>
              <a:t>했고 혼자서는 감당하기 힘든 강한 적들이 많다는 것도 알게 되었다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특히나 이곳을 지배하는</a:t>
            </a:r>
            <a:r>
              <a:rPr lang="en-US" altLang="ko-KR" sz="1100" dirty="0"/>
              <a:t> </a:t>
            </a:r>
            <a:r>
              <a:rPr lang="ko-KR" altLang="en-US" sz="1100" b="1" dirty="0" err="1">
                <a:solidFill>
                  <a:srgbClr val="00B050"/>
                </a:solidFill>
              </a:rPr>
              <a:t>초월자</a:t>
            </a:r>
            <a:r>
              <a:rPr lang="ko-KR" altLang="en-US" sz="1100" dirty="0" err="1"/>
              <a:t>는</a:t>
            </a:r>
            <a:r>
              <a:rPr lang="ko-KR" altLang="en-US" sz="1100" dirty="0"/>
              <a:t> 모든 차원을 지배하기 위해서 </a:t>
            </a:r>
            <a:r>
              <a:rPr lang="ko-KR" altLang="en-US" sz="1100" dirty="0" err="1"/>
              <a:t>몬스터들을</a:t>
            </a:r>
            <a:r>
              <a:rPr lang="ko-KR" altLang="en-US" sz="1100" dirty="0"/>
              <a:t> 보내고 있던 </a:t>
            </a:r>
            <a:r>
              <a:rPr lang="ko-KR" altLang="en-US" sz="1100" dirty="0" err="1"/>
              <a:t>원흉이였다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영웅들은 </a:t>
            </a:r>
            <a:r>
              <a:rPr lang="ko-KR" altLang="en-US" sz="1100" dirty="0" err="1"/>
              <a:t>초월자를</a:t>
            </a:r>
            <a:r>
              <a:rPr lang="ko-KR" altLang="en-US" sz="1100" dirty="0"/>
              <a:t> 쓰러뜨리고 각자의 세계를 구하기 위해 서로 힘을 합쳐 싸우기로 한다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918376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콘텐츠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프롤로그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F4BD2CB3-21EC-4077-AC7B-0BD07A4E6BD2}"/>
              </a:ext>
            </a:extLst>
          </p:cNvPr>
          <p:cNvSpPr txBox="1">
            <a:spLocks/>
          </p:cNvSpPr>
          <p:nvPr/>
        </p:nvSpPr>
        <p:spPr>
          <a:xfrm>
            <a:off x="4386764" y="1117118"/>
            <a:ext cx="7482520" cy="54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b="1" dirty="0"/>
              <a:t>전 캐릭터 공통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어딘가로 도착한 캐릭터 </a:t>
            </a:r>
            <a:r>
              <a:rPr lang="en-US" altLang="ko-KR" sz="1400" dirty="0"/>
              <a:t>(</a:t>
            </a:r>
            <a:r>
              <a:rPr lang="ko-KR" altLang="en-US" sz="1400" dirty="0"/>
              <a:t>어딘지 몰라 살펴봄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좌측 이미지와 유사한 상인같은 인물이 걸어 나온다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B050"/>
                </a:solidFill>
              </a:rPr>
              <a:t>기본적인 조작방법과 상점 이용법 등을 알려줌 </a:t>
            </a:r>
            <a:r>
              <a:rPr lang="en-US" altLang="ko-KR" sz="1400" b="1" dirty="0">
                <a:solidFill>
                  <a:srgbClr val="00B050"/>
                </a:solidFill>
              </a:rPr>
              <a:t>(</a:t>
            </a:r>
            <a:r>
              <a:rPr lang="ko-KR" altLang="en-US" sz="1400" b="1" dirty="0">
                <a:solidFill>
                  <a:srgbClr val="00B050"/>
                </a:solidFill>
              </a:rPr>
              <a:t>가이드</a:t>
            </a:r>
            <a:r>
              <a:rPr lang="en-US" altLang="ko-KR" sz="1400" b="1" dirty="0">
                <a:solidFill>
                  <a:srgbClr val="00B050"/>
                </a:solidFill>
              </a:rPr>
              <a:t>, </a:t>
            </a:r>
            <a:r>
              <a:rPr lang="ko-KR" altLang="en-US" sz="1400" b="1" dirty="0">
                <a:solidFill>
                  <a:srgbClr val="00B050"/>
                </a:solidFill>
              </a:rPr>
              <a:t>상점</a:t>
            </a:r>
            <a:r>
              <a:rPr lang="en-US" altLang="ko-KR" sz="1400" b="1" dirty="0">
                <a:solidFill>
                  <a:srgbClr val="00B050"/>
                </a:solidFill>
              </a:rPr>
              <a:t>NPC)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게임에 대한 기본 배경설명</a:t>
            </a:r>
            <a:r>
              <a:rPr lang="en-US" altLang="ko-KR" sz="1400" dirty="0"/>
              <a:t>(</a:t>
            </a:r>
            <a:r>
              <a:rPr lang="ko-KR" altLang="en-US" sz="1400" dirty="0"/>
              <a:t>다차원</a:t>
            </a:r>
            <a:r>
              <a:rPr lang="en-US" altLang="ko-KR" sz="1400" dirty="0"/>
              <a:t>, </a:t>
            </a:r>
            <a:r>
              <a:rPr lang="ko-KR" altLang="en-US" sz="1400" dirty="0"/>
              <a:t>죽어도 부활</a:t>
            </a:r>
            <a:r>
              <a:rPr lang="en-US" altLang="ko-KR" sz="1400" dirty="0"/>
              <a:t>)</a:t>
            </a:r>
            <a:r>
              <a:rPr lang="ko-KR" altLang="en-US" sz="1400" dirty="0"/>
              <a:t>과 초월자에 대한 정보전달</a:t>
            </a:r>
            <a:r>
              <a:rPr lang="en-US" altLang="ko-KR" sz="1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먼저 저곳부터 공략해보게</a:t>
            </a:r>
            <a:r>
              <a:rPr lang="en-US" altLang="ko-KR" sz="1400" dirty="0"/>
              <a:t>” (</a:t>
            </a:r>
            <a:r>
              <a:rPr lang="ko-KR" altLang="en-US" sz="1400" b="1" dirty="0">
                <a:solidFill>
                  <a:srgbClr val="00B050"/>
                </a:solidFill>
              </a:rPr>
              <a:t>첫 스테이지 진입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구성 의도</a:t>
            </a:r>
            <a:endParaRPr lang="en-US" altLang="ko-KR" sz="1400" b="1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/>
              <a:t>시작 부분에 유저에게 조작방법과 플레이에 대해서 가르쳐 줄 가이드 </a:t>
            </a:r>
            <a:r>
              <a:rPr lang="en-US" altLang="ko-KR" sz="1400" dirty="0"/>
              <a:t>NPC</a:t>
            </a:r>
            <a:r>
              <a:rPr lang="ko-KR" altLang="en-US" sz="1400" dirty="0"/>
              <a:t>를 붙여 줌으로써 </a:t>
            </a:r>
            <a:r>
              <a:rPr lang="ko-KR" altLang="en-US" sz="1400" b="1" dirty="0">
                <a:solidFill>
                  <a:srgbClr val="00B050"/>
                </a:solidFill>
              </a:rPr>
              <a:t>유저에게 게임에 대해 빠르게 익숙해 지도록 </a:t>
            </a:r>
            <a:r>
              <a:rPr lang="ko-KR" altLang="en-US" sz="1400" dirty="0"/>
              <a:t>함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/>
              <a:t>초월자에 대한 얘기를 통해 강대한 적이 존재한다는 것을 전달하고 다양한 사람들이 많다는 것을 통해 </a:t>
            </a:r>
            <a:r>
              <a:rPr lang="ko-KR" altLang="en-US" sz="1400" b="1" dirty="0">
                <a:solidFill>
                  <a:srgbClr val="00B050"/>
                </a:solidFill>
              </a:rPr>
              <a:t>다차원 세계관이라는 것을 전달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/>
              <a:t>죽음으로 게임이 끝나는 것이 아니라 </a:t>
            </a:r>
            <a:r>
              <a:rPr lang="ko-KR" altLang="en-US" sz="1400" b="1" dirty="0">
                <a:solidFill>
                  <a:srgbClr val="00B050"/>
                </a:solidFill>
              </a:rPr>
              <a:t>죽음을 통해 </a:t>
            </a:r>
            <a:r>
              <a:rPr lang="ko-KR" altLang="en-US" sz="1400" dirty="0"/>
              <a:t>게임에 익숙해지고 </a:t>
            </a:r>
            <a:r>
              <a:rPr lang="ko-KR" altLang="en-US" sz="1400" b="1" dirty="0">
                <a:solidFill>
                  <a:srgbClr val="00B050"/>
                </a:solidFill>
              </a:rPr>
              <a:t>숙련도를 쌓아간다</a:t>
            </a:r>
            <a:r>
              <a:rPr lang="ko-KR" altLang="en-US" sz="1400" dirty="0"/>
              <a:t>는 것을 전달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</p:txBody>
      </p:sp>
      <p:pic>
        <p:nvPicPr>
          <p:cNvPr id="12" name="그림 개체 틀 10">
            <a:extLst>
              <a:ext uri="{FF2B5EF4-FFF2-40B4-BE49-F238E27FC236}">
                <a16:creationId xmlns:a16="http://schemas.microsoft.com/office/drawing/2014/main" xmlns="" id="{CDA09B2C-2AC3-4DD1-A75F-6B25D847F1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97" y="1922567"/>
            <a:ext cx="3560665" cy="35444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B78B52B-937D-472F-A559-AD1BE10B3D19}"/>
              </a:ext>
            </a:extLst>
          </p:cNvPr>
          <p:cNvSpPr/>
          <p:nvPr/>
        </p:nvSpPr>
        <p:spPr>
          <a:xfrm>
            <a:off x="4334116" y="3789573"/>
            <a:ext cx="7535167" cy="2770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78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콘텐츠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보스와 아이템</a:t>
            </a:r>
          </a:p>
        </p:txBody>
      </p:sp>
      <p:sp>
        <p:nvSpPr>
          <p:cNvPr id="15" name="내용 개체 틀 14"/>
          <p:cNvSpPr>
            <a:spLocks noGrp="1"/>
          </p:cNvSpPr>
          <p:nvPr>
            <p:ph sz="quarter" idx="18"/>
          </p:nvPr>
        </p:nvSpPr>
        <p:spPr>
          <a:ln>
            <a:noFill/>
          </a:ln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B050"/>
                </a:solidFill>
              </a:rPr>
              <a:t>난이도에 따라</a:t>
            </a:r>
            <a:r>
              <a:rPr lang="ko-KR" altLang="en-US" sz="1400" dirty="0"/>
              <a:t> </a:t>
            </a:r>
            <a:r>
              <a:rPr lang="ko-KR" altLang="en-US" sz="1400" b="1" dirty="0">
                <a:solidFill>
                  <a:srgbClr val="00B050"/>
                </a:solidFill>
              </a:rPr>
              <a:t>보스의 모습이 달라지도록 설정</a:t>
            </a:r>
            <a:r>
              <a:rPr lang="ko-KR" altLang="en-US" sz="1400" dirty="0"/>
              <a:t>해서 쉬운 난이도로 도전했을 때는 알 수 없었던</a:t>
            </a:r>
            <a:r>
              <a:rPr lang="en-US" altLang="ko-KR" sz="1400" dirty="0"/>
              <a:t> </a:t>
            </a:r>
            <a:r>
              <a:rPr lang="ko-KR" altLang="en-US" sz="1400" dirty="0"/>
              <a:t>보스의 새로운 모습이나 설정 등이 등장하도록 하였다</a:t>
            </a:r>
            <a:endParaRPr lang="en-US" altLang="ko-KR" sz="1400" dirty="0"/>
          </a:p>
          <a:p>
            <a:r>
              <a:rPr lang="ko-KR" altLang="en-US" sz="1400" b="1" dirty="0"/>
              <a:t>이지 난이도</a:t>
            </a:r>
            <a:r>
              <a:rPr lang="ko-KR" altLang="en-US" sz="1400" dirty="0"/>
              <a:t> </a:t>
            </a:r>
            <a:r>
              <a:rPr lang="en-US" altLang="ko-KR" sz="1400" dirty="0"/>
              <a:t>– “</a:t>
            </a:r>
            <a:r>
              <a:rPr lang="ko-KR" altLang="en-US" sz="1400" dirty="0"/>
              <a:t>늙은 마법사인가</a:t>
            </a:r>
            <a:r>
              <a:rPr lang="en-US" altLang="ko-KR" sz="1400" dirty="0"/>
              <a:t>.</a:t>
            </a:r>
            <a:r>
              <a:rPr lang="ko-KR" altLang="en-US" sz="1400" dirty="0"/>
              <a:t> 내 상대가 안되지</a:t>
            </a:r>
            <a:r>
              <a:rPr lang="en-US" altLang="ko-KR" sz="1400" dirty="0"/>
              <a:t>!”</a:t>
            </a:r>
          </a:p>
          <a:p>
            <a:r>
              <a:rPr lang="ko-KR" altLang="en-US" sz="1400" b="1" dirty="0"/>
              <a:t>하드 난이도</a:t>
            </a:r>
            <a:r>
              <a:rPr lang="ko-KR" altLang="en-US" sz="1400" dirty="0"/>
              <a:t> </a:t>
            </a:r>
            <a:r>
              <a:rPr lang="en-US" altLang="ko-KR" sz="1400" dirty="0"/>
              <a:t>– “</a:t>
            </a:r>
            <a:r>
              <a:rPr lang="ko-KR" altLang="en-US" sz="1400" dirty="0"/>
              <a:t>드라큘라였나</a:t>
            </a:r>
            <a:r>
              <a:rPr lang="en-US" altLang="ko-KR" sz="1400" dirty="0"/>
              <a:t>! </a:t>
            </a:r>
            <a:r>
              <a:rPr lang="ko-KR" altLang="en-US" sz="1400" dirty="0"/>
              <a:t>심장에 말뚝을 박아주마</a:t>
            </a:r>
            <a:r>
              <a:rPr lang="en-US" altLang="ko-KR" sz="1400" dirty="0"/>
              <a:t>!”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dirty="0"/>
              <a:t>난이도에 따라서 보스가 주는 아이템도 달라진다</a:t>
            </a: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dirty="0"/>
              <a:t>캐릭터마다 </a:t>
            </a:r>
            <a:r>
              <a:rPr lang="ko-KR" altLang="en-US" sz="1400" b="1" dirty="0">
                <a:solidFill>
                  <a:srgbClr val="00B050"/>
                </a:solidFill>
              </a:rPr>
              <a:t>같은 무기라도 사용방식이 다르다</a:t>
            </a:r>
            <a:endParaRPr lang="en-US" altLang="ko-KR" sz="1400" dirty="0"/>
          </a:p>
          <a:p>
            <a:endParaRPr lang="en-US" altLang="ko-KR" sz="1400" b="1" dirty="0"/>
          </a:p>
          <a:p>
            <a:r>
              <a:rPr lang="ko-KR" altLang="en-US" sz="1400" b="1" dirty="0"/>
              <a:t>구성의도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B050"/>
                </a:solidFill>
              </a:rPr>
              <a:t>난이도에 따라 스토리의 경험을 다르게</a:t>
            </a:r>
            <a:r>
              <a:rPr lang="ko-KR" altLang="en-US" sz="1400" dirty="0"/>
              <a:t> 하여</a:t>
            </a:r>
            <a:r>
              <a:rPr lang="en-US" altLang="ko-KR" sz="1400" dirty="0"/>
              <a:t> </a:t>
            </a:r>
            <a:r>
              <a:rPr lang="ko-KR" altLang="en-US" sz="1400" dirty="0"/>
              <a:t>유저가 스토리를 일종의 보상으로 여길 수 있도록 함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각 </a:t>
            </a:r>
            <a:r>
              <a:rPr lang="ko-KR" altLang="en-US" sz="1400" b="1" dirty="0">
                <a:solidFill>
                  <a:srgbClr val="00B050"/>
                </a:solidFill>
              </a:rPr>
              <a:t>캐릭터의 서로 다른 아이템 활용 방법</a:t>
            </a:r>
            <a:r>
              <a:rPr lang="ko-KR" altLang="en-US" sz="1400" dirty="0"/>
              <a:t>을 통해서 같은 무기라도 </a:t>
            </a:r>
            <a:r>
              <a:rPr lang="ko-KR" altLang="en-US" sz="1400" b="1" dirty="0">
                <a:solidFill>
                  <a:srgbClr val="00B050"/>
                </a:solidFill>
              </a:rPr>
              <a:t>캐릭터마다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개성이 </a:t>
            </a:r>
            <a:r>
              <a:rPr lang="ko-KR" altLang="en-US" sz="1400" b="1" dirty="0">
                <a:solidFill>
                  <a:srgbClr val="00B050"/>
                </a:solidFill>
              </a:rPr>
              <a:t>다른 것을 표현</a:t>
            </a:r>
            <a:endParaRPr lang="en-US" altLang="ko-KR" sz="1400" b="1" dirty="0">
              <a:solidFill>
                <a:srgbClr val="00B05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614" y="1021526"/>
            <a:ext cx="2054513" cy="247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8228" y="1024169"/>
            <a:ext cx="2065462" cy="247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614" y="3703869"/>
            <a:ext cx="2054513" cy="247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8227" y="3703869"/>
            <a:ext cx="2054513" cy="247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5440" y="10406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이지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02521" y="10406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하드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18440" y="3834690"/>
            <a:ext cx="11938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검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</a:p>
          <a:p>
            <a:r>
              <a:rPr lang="ko-KR" altLang="en-US" sz="1400" b="1" dirty="0">
                <a:solidFill>
                  <a:schemeClr val="tx1"/>
                </a:solidFill>
              </a:rPr>
              <a:t>팔면 돈 좀 되겠는걸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61BC65A-F2F4-4F8C-856D-63F1364ABA62}"/>
              </a:ext>
            </a:extLst>
          </p:cNvPr>
          <p:cNvSpPr/>
          <p:nvPr/>
        </p:nvSpPr>
        <p:spPr>
          <a:xfrm>
            <a:off x="6239222" y="4176508"/>
            <a:ext cx="5329907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94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콘텐츠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캐릭터 스토리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8"/>
          </p:nvPr>
        </p:nvSpPr>
        <p:spPr>
          <a:ln>
            <a:noFill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일정 재화를 지불하면 열리는 캐릭터별 스토리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각 캐릭터의 원래 세계에서 진행되는 전투 </a:t>
            </a:r>
            <a:r>
              <a:rPr lang="ko-KR" altLang="en-US" sz="1400" dirty="0" err="1"/>
              <a:t>콘텐츠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탐색보다는 </a:t>
            </a:r>
            <a:r>
              <a:rPr lang="ko-KR" altLang="en-US" sz="1400" b="1" dirty="0">
                <a:solidFill>
                  <a:srgbClr val="00B050"/>
                </a:solidFill>
              </a:rPr>
              <a:t>공략과 전투에 중점을 둔 </a:t>
            </a:r>
            <a:r>
              <a:rPr lang="ko-KR" altLang="en-US" sz="1400" b="1" dirty="0" err="1">
                <a:solidFill>
                  <a:srgbClr val="00B050"/>
                </a:solidFill>
              </a:rPr>
              <a:t>보스전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ko-KR" altLang="en-US" sz="1400" dirty="0"/>
              <a:t>위주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몬스터는 계속해서 부활이 가능하기 때문에 하나의 보스 몬스터로 모든 캐릭터에게 적용가능</a:t>
            </a:r>
            <a:endParaRPr lang="en-US" altLang="ko-KR" sz="1400" dirty="0"/>
          </a:p>
          <a:p>
            <a:endParaRPr lang="en-US" altLang="ko-KR" sz="1400" b="1" dirty="0"/>
          </a:p>
          <a:p>
            <a:r>
              <a:rPr lang="ko-KR" altLang="en-US" sz="1400" b="1" dirty="0"/>
              <a:t>구성의도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각 </a:t>
            </a:r>
            <a:r>
              <a:rPr lang="ko-KR" altLang="en-US" sz="1400" b="1" dirty="0">
                <a:solidFill>
                  <a:srgbClr val="00B050"/>
                </a:solidFill>
              </a:rPr>
              <a:t>캐릭터의 세계관과 설정을 자연스럽게 전달</a:t>
            </a:r>
            <a:r>
              <a:rPr lang="ko-KR" altLang="en-US" sz="1400" dirty="0"/>
              <a:t> 가능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가장 비용이 적게 드는 캐릭터 스토리만 구성을 하면 하나의 </a:t>
            </a:r>
            <a:r>
              <a:rPr lang="ko-KR" altLang="en-US" sz="1400" b="1" dirty="0">
                <a:solidFill>
                  <a:srgbClr val="00B050"/>
                </a:solidFill>
              </a:rPr>
              <a:t>리소스를 다방면으로 사용 가능</a:t>
            </a:r>
            <a:r>
              <a:rPr lang="ko-KR" altLang="en-US" sz="1400" dirty="0"/>
              <a:t>하면서 콘텐츠의 양을 늘릴 수 있다</a:t>
            </a:r>
            <a:endParaRPr lang="en-US" altLang="ko-KR" sz="1400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sz="quarter" idx="2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0"/>
          <a:stretch/>
        </p:blipFill>
        <p:spPr bwMode="auto">
          <a:xfrm>
            <a:off x="672942" y="909638"/>
            <a:ext cx="5156516" cy="259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Grp="1" noChangeAspect="1" noChangeArrowheads="1"/>
          </p:cNvPicPr>
          <p:nvPr>
            <p:ph sz="quarter" idx="2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1284" y="3717925"/>
            <a:ext cx="5159833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5162B31-CDDB-41B8-9F78-CE8BA836EB66}"/>
              </a:ext>
            </a:extLst>
          </p:cNvPr>
          <p:cNvSpPr/>
          <p:nvPr/>
        </p:nvSpPr>
        <p:spPr>
          <a:xfrm>
            <a:off x="6239222" y="3835208"/>
            <a:ext cx="5329907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97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콘텐츠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서브 스토리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8"/>
          </p:nvPr>
        </p:nvSpPr>
        <p:spPr>
          <a:ln>
            <a:noFill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메인 스토리의 진행상황에 맞추어 캐릭터들 간의 스토리가 오픈 됨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서로 다른 세계에서 온 캐릭터들이기 때문에 다양한 스토리 전개 가능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주로 각자 세계에 대한 일상적인 대화나 이곳을 탐험하면서 알게 된 정보 등을 서로 얘기하는 스토리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/>
              <a:t>구성의도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다양한 </a:t>
            </a:r>
            <a:r>
              <a:rPr lang="ko-KR" altLang="en-US" sz="1400" b="1" dirty="0">
                <a:solidFill>
                  <a:srgbClr val="00B050"/>
                </a:solidFill>
              </a:rPr>
              <a:t>캐릭터 간의 관계나 차원의 틈새에 관한 다양한 설정</a:t>
            </a:r>
            <a:r>
              <a:rPr lang="en-US" altLang="ko-KR" sz="1400" dirty="0"/>
              <a:t>, </a:t>
            </a:r>
            <a:r>
              <a:rPr lang="ko-KR" altLang="en-US" sz="1400" dirty="0"/>
              <a:t>스토리 등을 즐길 수 있는 콘텐츠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세계관이 달라 상식이나 생각의 차이로 일어나는 해프닝 등을 코믹하게 풀어내 </a:t>
            </a:r>
            <a:r>
              <a:rPr lang="ko-KR" altLang="en-US" sz="1400" b="1" dirty="0">
                <a:solidFill>
                  <a:srgbClr val="00B050"/>
                </a:solidFill>
              </a:rPr>
              <a:t>게임 내의 분위기 환기 요소</a:t>
            </a:r>
            <a:endParaRPr lang="en-US" altLang="ko-KR" sz="1400" b="1" dirty="0">
              <a:solidFill>
                <a:srgbClr val="00B050"/>
              </a:solidFill>
            </a:endParaRPr>
          </a:p>
        </p:txBody>
      </p:sp>
      <p:pic>
        <p:nvPicPr>
          <p:cNvPr id="13" name="그림 개체 틀 15"/>
          <p:cNvPicPr>
            <a:picLocks noGrp="1" noChangeAspect="1"/>
          </p:cNvPicPr>
          <p:nvPr>
            <p:ph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1" b="-1"/>
          <a:stretch/>
        </p:blipFill>
        <p:spPr>
          <a:xfrm>
            <a:off x="550863" y="1916343"/>
            <a:ext cx="5400675" cy="3387264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CDC514D-80E9-42F8-9F94-877F02A3EE3F}"/>
              </a:ext>
            </a:extLst>
          </p:cNvPr>
          <p:cNvSpPr/>
          <p:nvPr/>
        </p:nvSpPr>
        <p:spPr>
          <a:xfrm>
            <a:off x="6239222" y="4005858"/>
            <a:ext cx="5329907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90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콘텐츠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로딩화면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8"/>
          </p:nvPr>
        </p:nvSpPr>
        <p:spPr>
          <a:ln>
            <a:noFill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메트로배니아</a:t>
            </a:r>
            <a:r>
              <a:rPr lang="ko-KR" altLang="en-US" dirty="0"/>
              <a:t> 장르의 특성상 탐색을 위주로 하기 때문에 다른 게임에 비해서 </a:t>
            </a:r>
            <a:r>
              <a:rPr lang="ko-KR" altLang="en-US" dirty="0" err="1"/>
              <a:t>맵이</a:t>
            </a:r>
            <a:r>
              <a:rPr lang="ko-KR" altLang="en-US" dirty="0"/>
              <a:t> 크고</a:t>
            </a:r>
            <a:r>
              <a:rPr lang="en-US" altLang="ko-KR" dirty="0"/>
              <a:t>, </a:t>
            </a:r>
            <a:r>
              <a:rPr lang="ko-KR" altLang="en-US" dirty="0"/>
              <a:t>랜덤 생성을 위한 로딩 시간이 길어질 것이다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로딩시간에 그 스테이지의 </a:t>
            </a:r>
            <a:r>
              <a:rPr lang="ko-KR" altLang="en-US" b="1" dirty="0" err="1">
                <a:solidFill>
                  <a:srgbClr val="00B050"/>
                </a:solidFill>
              </a:rPr>
              <a:t>맵에</a:t>
            </a:r>
            <a:r>
              <a:rPr lang="ko-KR" altLang="en-US" b="1" dirty="0">
                <a:solidFill>
                  <a:srgbClr val="00B050"/>
                </a:solidFill>
              </a:rPr>
              <a:t> 대한 배경 설명</a:t>
            </a:r>
            <a:r>
              <a:rPr lang="ko-KR" altLang="en-US" dirty="0"/>
              <a:t>이나 </a:t>
            </a:r>
            <a:r>
              <a:rPr lang="ko-KR" altLang="en-US" b="1" dirty="0">
                <a:solidFill>
                  <a:srgbClr val="00B050"/>
                </a:solidFill>
              </a:rPr>
              <a:t>캐릭터의 배경설정에 관한 스토리</a:t>
            </a:r>
            <a:r>
              <a:rPr lang="ko-KR" altLang="en-US" dirty="0"/>
              <a:t> 전달</a:t>
            </a:r>
            <a:endParaRPr lang="en-US" altLang="ko-KR" dirty="0"/>
          </a:p>
          <a:p>
            <a:endParaRPr lang="en-US" altLang="ko-KR" b="1" dirty="0"/>
          </a:p>
          <a:p>
            <a:r>
              <a:rPr lang="ko-KR" altLang="en-US" b="1" dirty="0"/>
              <a:t>구성의도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로딩 중 지루해 질 수 있는 시간에 게임의 설정들에 관해서 전달하면서 </a:t>
            </a:r>
            <a:r>
              <a:rPr lang="ko-KR" altLang="en-US" b="1" dirty="0">
                <a:solidFill>
                  <a:srgbClr val="00B050"/>
                </a:solidFill>
              </a:rPr>
              <a:t>다차원 설정이라는</a:t>
            </a:r>
            <a:r>
              <a:rPr lang="en-US" altLang="ko-KR" b="1" dirty="0">
                <a:solidFill>
                  <a:srgbClr val="00B050"/>
                </a:solidFill>
              </a:rPr>
              <a:t> </a:t>
            </a:r>
            <a:r>
              <a:rPr lang="ko-KR" altLang="en-US" b="1" dirty="0">
                <a:solidFill>
                  <a:srgbClr val="00B050"/>
                </a:solidFill>
              </a:rPr>
              <a:t>복잡할 수 있는 게임의 세계관을 자주 설명</a:t>
            </a:r>
            <a:r>
              <a:rPr lang="ko-KR" altLang="en-US" dirty="0"/>
              <a:t>하고 전달해 유저의 이해도를 높임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Picture 2"/>
          <p:cNvPicPr>
            <a:picLocks noGrp="1" noChangeAspect="1" noChangeArrowheads="1"/>
          </p:cNvPicPr>
          <p:nvPr>
            <p:ph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0863" y="1261127"/>
            <a:ext cx="5400675" cy="469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CDC514D-80E9-42F8-9F94-877F02A3EE3F}"/>
              </a:ext>
            </a:extLst>
          </p:cNvPr>
          <p:cNvSpPr/>
          <p:nvPr/>
        </p:nvSpPr>
        <p:spPr>
          <a:xfrm>
            <a:off x="6239222" y="3573810"/>
            <a:ext cx="5329907" cy="2016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493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시장분석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플랫폼과 장르 선정</a:t>
            </a:r>
          </a:p>
        </p:txBody>
      </p:sp>
      <p:pic>
        <p:nvPicPr>
          <p:cNvPr id="18" name="Picture 2"/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0863" y="1094637"/>
            <a:ext cx="5400675" cy="2511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>
          <a:xfrm>
            <a:off x="551384" y="3605950"/>
            <a:ext cx="5399806" cy="471569"/>
          </a:xfrm>
        </p:spPr>
        <p:txBody>
          <a:bodyPr>
            <a:norm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한국 </a:t>
            </a:r>
            <a:r>
              <a:rPr lang="ko-KR" altLang="en-US" sz="1000" dirty="0" err="1"/>
              <a:t>콘텐츠</a:t>
            </a:r>
            <a:r>
              <a:rPr lang="ko-KR" altLang="en-US" sz="1000" dirty="0"/>
              <a:t> 진흥원</a:t>
            </a:r>
            <a:r>
              <a:rPr lang="en-US" altLang="ko-KR" sz="1000" dirty="0"/>
              <a:t>, 2019 </a:t>
            </a:r>
            <a:r>
              <a:rPr lang="ko-KR" altLang="en-US" sz="1000" dirty="0"/>
              <a:t>게임이용자 실태조사 보고서 ▲</a:t>
            </a:r>
            <a:endParaRPr lang="en-US" altLang="ko-KR" sz="1000" dirty="0"/>
          </a:p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모바일 인덱스</a:t>
            </a:r>
            <a:r>
              <a:rPr lang="en-US" altLang="ko-KR" sz="1000" dirty="0"/>
              <a:t>, 2019</a:t>
            </a:r>
            <a:r>
              <a:rPr lang="ko-KR" altLang="en-US" sz="1000" dirty="0"/>
              <a:t>년 상반기 모바일 게임 이용자 통계 ▼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모바일</a:t>
            </a:r>
            <a:r>
              <a:rPr lang="ko-KR" altLang="en-US" dirty="0"/>
              <a:t> 인덱스</a:t>
            </a:r>
            <a:r>
              <a:rPr lang="en-US" altLang="ko-KR" dirty="0"/>
              <a:t>, 2019</a:t>
            </a:r>
            <a:r>
              <a:rPr lang="ko-KR" altLang="en-US" dirty="0"/>
              <a:t>년 </a:t>
            </a:r>
            <a:r>
              <a:rPr lang="ko-KR" altLang="en-US" dirty="0" err="1"/>
              <a:t>모바일</a:t>
            </a:r>
            <a:r>
              <a:rPr lang="ko-KR" altLang="en-US" dirty="0"/>
              <a:t> 게임 장르별 매출 상반기 통계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61FEDB0-F14A-404F-9021-321C522F964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519142" y="4145896"/>
            <a:ext cx="6120407" cy="252127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B050"/>
                </a:solidFill>
              </a:rPr>
              <a:t>모바일 게임 시장은 지속적으로 성장</a:t>
            </a:r>
            <a:r>
              <a:rPr lang="ko-KR" altLang="en-US" dirty="0"/>
              <a:t>하고 있으며</a:t>
            </a:r>
            <a:r>
              <a:rPr lang="en-US" altLang="ko-KR" dirty="0"/>
              <a:t>, </a:t>
            </a:r>
            <a:r>
              <a:rPr lang="ko-KR" altLang="en-US" dirty="0"/>
              <a:t>다른 플랫폼에 비하여 이용자가 매우 많다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특히나 </a:t>
            </a:r>
            <a:r>
              <a:rPr lang="ko-KR" altLang="en-US" b="1" dirty="0">
                <a:solidFill>
                  <a:srgbClr val="00B050"/>
                </a:solidFill>
              </a:rPr>
              <a:t>롤플레잉 장르</a:t>
            </a:r>
            <a:r>
              <a:rPr lang="ko-KR" altLang="en-US" dirty="0"/>
              <a:t>는 전체 모바일 게임 장르 중 매출의 </a:t>
            </a:r>
            <a:r>
              <a:rPr lang="en-US" altLang="ko-KR" dirty="0"/>
              <a:t>62.6%</a:t>
            </a:r>
            <a:r>
              <a:rPr lang="ko-KR" altLang="en-US" dirty="0"/>
              <a:t>를 차지할 정도로 </a:t>
            </a:r>
            <a:r>
              <a:rPr lang="ko-KR" altLang="en-US" b="1" dirty="0">
                <a:solidFill>
                  <a:srgbClr val="00B050"/>
                </a:solidFill>
              </a:rPr>
              <a:t>가장 많은 매출을 올리면서 이용시간도 많은 장르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모바일 플랫폼의 경우 </a:t>
            </a:r>
            <a:r>
              <a:rPr lang="en-US" altLang="ko-KR" dirty="0"/>
              <a:t>PC</a:t>
            </a:r>
            <a:r>
              <a:rPr lang="ko-KR" altLang="en-US" dirty="0"/>
              <a:t>에 비해 제작에 들어가는 비용이나 시간을 줄일 수 있으며</a:t>
            </a:r>
            <a:r>
              <a:rPr lang="en-US" altLang="ko-KR" dirty="0"/>
              <a:t>, RPG</a:t>
            </a:r>
            <a:r>
              <a:rPr lang="ko-KR" altLang="en-US" dirty="0"/>
              <a:t>를 바탕으로 다른 것이 결합된 장르를 제작하면 더 많은 유저층을 타겟으로 삼을 수 있다</a:t>
            </a:r>
            <a:r>
              <a:rPr lang="en-US" altLang="ko-KR" dirty="0"/>
              <a:t>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E82C97DA-56F7-42B6-A0EF-C498C1D3B8B4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65593" y="909638"/>
            <a:ext cx="3548826" cy="2881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xmlns="" id="{15D687F2-0666-4B08-8FD1-FABB73968732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41343" y="4146550"/>
            <a:ext cx="4019715" cy="2520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474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웅장하고 긴장감 있는 </a:t>
            </a:r>
            <a:r>
              <a:rPr lang="en-US" altLang="ko-KR" dirty="0"/>
              <a:t>BGM</a:t>
            </a:r>
          </a:p>
          <a:p>
            <a:pPr marL="0" indent="0">
              <a:buNone/>
            </a:pPr>
            <a:r>
              <a:rPr lang="ko-KR" altLang="en-US" dirty="0"/>
              <a:t>내레이션 </a:t>
            </a:r>
            <a:r>
              <a:rPr lang="en-US" altLang="ko-KR" dirty="0"/>
              <a:t>[</a:t>
            </a:r>
            <a:r>
              <a:rPr lang="ko-KR" altLang="en-US" dirty="0"/>
              <a:t>지금의 세계와는 다른 또 다른 차원이 존재한다는 것</a:t>
            </a:r>
            <a:r>
              <a:rPr lang="en-US" altLang="ko-KR" dirty="0"/>
              <a:t>.]</a:t>
            </a:r>
          </a:p>
          <a:p>
            <a:pPr marL="0" indent="0">
              <a:buNone/>
            </a:pPr>
            <a:r>
              <a:rPr lang="ko-KR" altLang="en-US" dirty="0"/>
              <a:t>내레이션 </a:t>
            </a:r>
            <a:r>
              <a:rPr lang="en-US" altLang="ko-KR" dirty="0"/>
              <a:t>[</a:t>
            </a:r>
            <a:r>
              <a:rPr lang="ko-KR" altLang="en-US" dirty="0"/>
              <a:t>인류가 그것을 알게 된 것은 평행우주들을 연결하는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ko-KR" altLang="en-US" dirty="0"/>
              <a:t>내레이션 </a:t>
            </a:r>
            <a:r>
              <a:rPr lang="en-US" altLang="ko-KR" dirty="0"/>
              <a:t>[</a:t>
            </a:r>
            <a:r>
              <a:rPr lang="ko-KR" altLang="en-US" dirty="0"/>
              <a:t>차원의 문이 열리고 그곳을 통해 </a:t>
            </a:r>
            <a:r>
              <a:rPr lang="ko-KR" altLang="en-US" dirty="0" err="1"/>
              <a:t>몬스터들이</a:t>
            </a:r>
            <a:r>
              <a:rPr lang="ko-KR" altLang="en-US" dirty="0"/>
              <a:t> 쏟아져 나오고 부터 였다</a:t>
            </a:r>
            <a:r>
              <a:rPr lang="en-US" altLang="ko-KR" dirty="0"/>
              <a:t>.]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내용설명</a:t>
            </a:r>
            <a:r>
              <a:rPr lang="en-US" altLang="ko-KR" dirty="0"/>
              <a:t>]</a:t>
            </a:r>
          </a:p>
          <a:p>
            <a:pPr marL="171433" indent="-171433">
              <a:buFontTx/>
              <a:buChar char="-"/>
            </a:pPr>
            <a:r>
              <a:rPr lang="ko-KR" altLang="en-US" dirty="0"/>
              <a:t>신</a:t>
            </a:r>
            <a:r>
              <a:rPr lang="en-US" altLang="ko-KR" dirty="0"/>
              <a:t>1 </a:t>
            </a:r>
            <a:r>
              <a:rPr lang="ko-KR" altLang="en-US" dirty="0"/>
              <a:t>배경 </a:t>
            </a:r>
            <a:r>
              <a:rPr lang="en-US" altLang="ko-KR" dirty="0"/>
              <a:t>[SF, </a:t>
            </a:r>
            <a:r>
              <a:rPr lang="ko-KR" altLang="en-US" dirty="0"/>
              <a:t>판타지</a:t>
            </a:r>
            <a:r>
              <a:rPr lang="en-US" altLang="ko-KR" dirty="0"/>
              <a:t>, </a:t>
            </a:r>
            <a:r>
              <a:rPr lang="ko-KR" altLang="en-US" dirty="0"/>
              <a:t>현대 등의 세계관을 배경으로 한 바탕에 그 세계관과는 전혀 어울리지 않는 다른 세계관의 </a:t>
            </a:r>
            <a:r>
              <a:rPr lang="ko-KR" altLang="en-US" dirty="0" err="1"/>
              <a:t>몬스터들이</a:t>
            </a:r>
            <a:r>
              <a:rPr lang="ko-KR" altLang="en-US" dirty="0"/>
              <a:t> 파괴하고 전투하는 장면</a:t>
            </a:r>
            <a:r>
              <a:rPr lang="en-US" altLang="ko-KR" dirty="0"/>
              <a:t>] </a:t>
            </a:r>
            <a:r>
              <a:rPr lang="ko-KR" altLang="en-US" dirty="0"/>
              <a:t>필요</a:t>
            </a:r>
            <a:endParaRPr lang="en-US" altLang="ko-KR" dirty="0"/>
          </a:p>
          <a:p>
            <a:pPr marL="171433" indent="-171433">
              <a:buFontTx/>
              <a:buChar char="-"/>
            </a:pPr>
            <a:r>
              <a:rPr lang="ko-KR" altLang="en-US" dirty="0"/>
              <a:t>내레이션과 동시에 한 줄 자막으로 하단에 텍스트 표시할 것</a:t>
            </a:r>
            <a:endParaRPr lang="en-US" altLang="ko-KR" dirty="0"/>
          </a:p>
          <a:p>
            <a:pPr marL="171433" indent="-171433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다운로드</a:t>
            </a:r>
            <a:r>
              <a:rPr lang="en-US" altLang="ko-KR" dirty="0"/>
              <a:t>’ </a:t>
            </a:r>
            <a:r>
              <a:rPr lang="ko-KR" altLang="en-US" dirty="0"/>
              <a:t>중에 출력되는 영상은 모두 같은 </a:t>
            </a:r>
            <a:r>
              <a:rPr lang="en-US" altLang="ko-KR" dirty="0"/>
              <a:t>BGM</a:t>
            </a:r>
            <a:r>
              <a:rPr lang="ko-KR" altLang="en-US" dirty="0"/>
              <a:t>을 사용 </a:t>
            </a:r>
            <a:r>
              <a:rPr lang="en-US" altLang="ko-KR" dirty="0"/>
              <a:t>(</a:t>
            </a:r>
            <a:r>
              <a:rPr lang="ko-KR" altLang="en-US" dirty="0"/>
              <a:t>신 넘어가도 동일 </a:t>
            </a:r>
            <a:r>
              <a:rPr lang="en-US" altLang="ko-KR" dirty="0"/>
              <a:t>BGM</a:t>
            </a:r>
            <a:r>
              <a:rPr lang="ko-KR" altLang="en-US" dirty="0"/>
              <a:t>이므로 끊지 않을 것</a:t>
            </a:r>
            <a:r>
              <a:rPr lang="en-US" altLang="ko-KR" dirty="0"/>
              <a:t>)</a:t>
            </a:r>
          </a:p>
          <a:p>
            <a:pPr marL="171433" indent="-171433">
              <a:buFontTx/>
              <a:buChar char="-"/>
            </a:pPr>
            <a:r>
              <a:rPr lang="ko-KR" altLang="en-US" dirty="0"/>
              <a:t>내레이션이 끝나면 신</a:t>
            </a:r>
            <a:r>
              <a:rPr lang="en-US" altLang="ko-KR" dirty="0"/>
              <a:t>2</a:t>
            </a:r>
            <a:r>
              <a:rPr lang="ko-KR" altLang="en-US" dirty="0"/>
              <a:t>로 연결</a:t>
            </a:r>
            <a:endParaRPr lang="en-US" altLang="ko-KR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다운로드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5895192-D0B0-4C49-9467-7FFDD4987B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시네마 영상</a:t>
            </a:r>
          </a:p>
        </p:txBody>
      </p:sp>
      <p:pic>
        <p:nvPicPr>
          <p:cNvPr id="13" name="그림 개체 틀 13">
            <a:extLst>
              <a:ext uri="{FF2B5EF4-FFF2-40B4-BE49-F238E27FC236}">
                <a16:creationId xmlns:a16="http://schemas.microsoft.com/office/drawing/2014/main" xmlns="" id="{D451A6C6-C646-4DDB-A65D-301BB4CBC7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38637" y="1206939"/>
            <a:ext cx="6696038" cy="3365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813D75-EFDA-476A-861C-2B45319CC0F1}"/>
              </a:ext>
            </a:extLst>
          </p:cNvPr>
          <p:cNvSpPr txBox="1"/>
          <p:nvPr/>
        </p:nvSpPr>
        <p:spPr>
          <a:xfrm>
            <a:off x="1790860" y="4048296"/>
            <a:ext cx="5806155" cy="4154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하단 한 줄 텍스트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xmlns="" id="{5279BF69-BA1E-475F-94D1-5A4FA141196E}"/>
              </a:ext>
            </a:extLst>
          </p:cNvPr>
          <p:cNvSpPr txBox="1">
            <a:spLocks/>
          </p:cNvSpPr>
          <p:nvPr/>
        </p:nvSpPr>
        <p:spPr>
          <a:xfrm>
            <a:off x="6619013" y="4813914"/>
            <a:ext cx="4860291" cy="19555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[</a:t>
            </a:r>
            <a:r>
              <a:rPr lang="ko-KR" altLang="en-US" dirty="0"/>
              <a:t>기획의도</a:t>
            </a:r>
            <a:r>
              <a:rPr lang="en-US" altLang="ko-KR" dirty="0"/>
              <a:t>]</a:t>
            </a:r>
          </a:p>
          <a:p>
            <a:pPr marL="171433" indent="-171433">
              <a:lnSpc>
                <a:spcPct val="120000"/>
              </a:lnSpc>
              <a:buFontTx/>
              <a:buChar char="-"/>
            </a:pPr>
            <a:r>
              <a:rPr lang="ko-KR" altLang="en-US" dirty="0"/>
              <a:t>내레이션의 경우 비용이 추가적으로 들지만</a:t>
            </a:r>
            <a:r>
              <a:rPr lang="en-US" altLang="ko-KR" dirty="0"/>
              <a:t>, </a:t>
            </a:r>
            <a:r>
              <a:rPr lang="ko-KR" altLang="en-US" dirty="0"/>
              <a:t>데이터를 다운로드 하는 중에는 화면을 보지 않고 내버려두는 유저가 많으므로</a:t>
            </a:r>
            <a:r>
              <a:rPr lang="en-US" altLang="ko-KR" dirty="0"/>
              <a:t>, </a:t>
            </a:r>
            <a:r>
              <a:rPr lang="ko-KR" altLang="en-US" dirty="0"/>
              <a:t>화면을 보지 않더라도 내레이션을 통해 사전정보를 어느 정도 전달해 주기 위해 내레이션을 추가했다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3627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349DA7C-29DE-4DEB-B8E8-0A239E27DE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빛이 뿜어져 나오는 찬란한 효과음 </a:t>
            </a:r>
            <a:r>
              <a:rPr lang="en-US" altLang="ko-KR" dirty="0"/>
              <a:t>1</a:t>
            </a:r>
            <a:r>
              <a:rPr lang="ko-KR" altLang="en-US" dirty="0"/>
              <a:t>회 재생 </a:t>
            </a:r>
            <a:r>
              <a:rPr lang="en-US" altLang="ko-KR" dirty="0"/>
              <a:t>(</a:t>
            </a:r>
            <a:r>
              <a:rPr lang="ko-KR" altLang="en-US" dirty="0"/>
              <a:t>동시에 검을 뽑는 듯한 </a:t>
            </a:r>
            <a:r>
              <a:rPr lang="en-US" altLang="ko-KR" dirty="0"/>
              <a:t>‘</a:t>
            </a:r>
            <a:r>
              <a:rPr lang="ko-KR" altLang="en-US" dirty="0" err="1"/>
              <a:t>채앵</a:t>
            </a:r>
            <a:r>
              <a:rPr lang="en-US" altLang="ko-KR" dirty="0"/>
              <a:t>’ </a:t>
            </a:r>
            <a:r>
              <a:rPr lang="ko-KR" altLang="en-US" dirty="0"/>
              <a:t>하는 효과음 </a:t>
            </a:r>
            <a:r>
              <a:rPr lang="en-US" altLang="ko-KR" dirty="0"/>
              <a:t>1</a:t>
            </a:r>
            <a:r>
              <a:rPr lang="ko-KR" altLang="en-US" dirty="0"/>
              <a:t>회 재생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내레이션 </a:t>
            </a:r>
            <a:r>
              <a:rPr lang="en-US" altLang="ko-KR" dirty="0"/>
              <a:t>[</a:t>
            </a:r>
            <a:r>
              <a:rPr lang="ko-KR" altLang="en-US" dirty="0"/>
              <a:t>몬스터를 막아내는 것만으로도 벅찼던 인류에게 영웅이라는 존재가 탄생했다</a:t>
            </a:r>
            <a:r>
              <a:rPr lang="en-US" altLang="ko-KR" dirty="0"/>
              <a:t>.]</a:t>
            </a:r>
          </a:p>
          <a:p>
            <a:pPr marL="0" indent="0">
              <a:buNone/>
            </a:pPr>
            <a:r>
              <a:rPr lang="ko-KR" altLang="en-US" dirty="0"/>
              <a:t>내레이션 </a:t>
            </a:r>
            <a:r>
              <a:rPr lang="en-US" altLang="ko-KR" dirty="0"/>
              <a:t>[</a:t>
            </a:r>
            <a:r>
              <a:rPr lang="ko-KR" altLang="en-US" dirty="0"/>
              <a:t>영웅은 혼자서 모든 몬스터를 막아냈고</a:t>
            </a:r>
            <a:r>
              <a:rPr lang="en-US" altLang="ko-KR" dirty="0"/>
              <a:t>, </a:t>
            </a:r>
            <a:r>
              <a:rPr lang="ko-KR" altLang="en-US" dirty="0"/>
              <a:t>인류는 몬스터의 위험에서 두려워할 필요가 없어졌지만</a:t>
            </a:r>
            <a:r>
              <a:rPr lang="en-US" altLang="ko-KR" dirty="0"/>
              <a:t>, </a:t>
            </a:r>
            <a:r>
              <a:rPr lang="ko-KR" altLang="en-US" dirty="0"/>
              <a:t>몬스터는 지속적으로 나타났다</a:t>
            </a:r>
            <a:r>
              <a:rPr lang="en-US" altLang="ko-KR" dirty="0"/>
              <a:t>.]</a:t>
            </a:r>
          </a:p>
          <a:p>
            <a:pPr marL="0" indent="0">
              <a:buNone/>
            </a:pPr>
            <a:r>
              <a:rPr lang="ko-KR" altLang="en-US" dirty="0"/>
              <a:t>내레이션 </a:t>
            </a:r>
            <a:r>
              <a:rPr lang="en-US" altLang="ko-KR" dirty="0"/>
              <a:t>[</a:t>
            </a:r>
            <a:r>
              <a:rPr lang="ko-KR" altLang="en-US" dirty="0"/>
              <a:t>몬스터가 나타나는 차원의 문을 닫아서 직접적인 원인을 </a:t>
            </a:r>
            <a:r>
              <a:rPr lang="ko-KR" altLang="en-US" dirty="0" err="1"/>
              <a:t>제거해야겠다고</a:t>
            </a:r>
            <a:r>
              <a:rPr lang="ko-KR" altLang="en-US" dirty="0"/>
              <a:t> 생각한 영웅은 차원의 문으로 뛰어들었다</a:t>
            </a:r>
            <a:r>
              <a:rPr lang="en-US" altLang="ko-KR" dirty="0"/>
              <a:t>.]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D2EC0472-74A5-4C86-B835-AAF192DE9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내용설명</a:t>
            </a:r>
            <a:r>
              <a:rPr lang="en-US" altLang="ko-KR" dirty="0"/>
              <a:t>]</a:t>
            </a:r>
          </a:p>
          <a:p>
            <a:pPr marL="171433" indent="-171433">
              <a:buFontTx/>
              <a:buChar char="-"/>
            </a:pPr>
            <a:r>
              <a:rPr lang="ko-KR" altLang="en-US" dirty="0"/>
              <a:t>신</a:t>
            </a:r>
            <a:r>
              <a:rPr lang="en-US" altLang="ko-KR" dirty="0"/>
              <a:t>1</a:t>
            </a:r>
            <a:r>
              <a:rPr lang="ko-KR" altLang="en-US" dirty="0"/>
              <a:t>의 배경에서 신</a:t>
            </a:r>
            <a:r>
              <a:rPr lang="en-US" altLang="ko-KR" dirty="0"/>
              <a:t>2 </a:t>
            </a:r>
            <a:r>
              <a:rPr lang="ko-KR" altLang="en-US" dirty="0"/>
              <a:t>배경으로 전환될 때 신</a:t>
            </a:r>
            <a:r>
              <a:rPr lang="en-US" altLang="ko-KR" dirty="0"/>
              <a:t>2 </a:t>
            </a:r>
            <a:r>
              <a:rPr lang="ko-KR" altLang="en-US" dirty="0"/>
              <a:t>배경의 검을 든 부분부터 점차 밝아지면서 전체 배경이 보이도록 연출</a:t>
            </a:r>
            <a:endParaRPr lang="en-US" altLang="ko-KR" dirty="0"/>
          </a:p>
          <a:p>
            <a:pPr marL="171433" indent="-171433">
              <a:buFontTx/>
              <a:buChar char="-"/>
            </a:pPr>
            <a:r>
              <a:rPr lang="ko-KR" altLang="en-US" dirty="0"/>
              <a:t>신</a:t>
            </a:r>
            <a:r>
              <a:rPr lang="en-US" altLang="ko-KR" dirty="0"/>
              <a:t>2 </a:t>
            </a:r>
            <a:r>
              <a:rPr lang="ko-KR" altLang="en-US" dirty="0"/>
              <a:t>배경 </a:t>
            </a:r>
            <a:r>
              <a:rPr lang="en-US" altLang="ko-KR" dirty="0"/>
              <a:t>[</a:t>
            </a:r>
            <a:r>
              <a:rPr lang="ko-KR" altLang="en-US" dirty="0"/>
              <a:t>한 명의 영웅이 몬스터 들을 혼자서 몰살하는 장면</a:t>
            </a:r>
            <a:r>
              <a:rPr lang="en-US" altLang="ko-KR" dirty="0"/>
              <a:t>] </a:t>
            </a:r>
            <a:r>
              <a:rPr lang="ko-KR" altLang="en-US" dirty="0"/>
              <a:t>필요</a:t>
            </a:r>
            <a:endParaRPr lang="en-US" altLang="ko-KR" dirty="0"/>
          </a:p>
          <a:p>
            <a:pPr marL="171433" indent="-171433">
              <a:buFontTx/>
              <a:buChar char="-"/>
            </a:pPr>
            <a:r>
              <a:rPr lang="ko-KR" altLang="en-US" dirty="0"/>
              <a:t>내레이션과 동시에 한 줄 자막으로 하단에 텍스트 표시할 것</a:t>
            </a:r>
            <a:endParaRPr lang="en-US" altLang="ko-KR" dirty="0"/>
          </a:p>
          <a:p>
            <a:pPr marL="171433" indent="-171433">
              <a:buFontTx/>
              <a:buChar char="-"/>
            </a:pPr>
            <a:r>
              <a:rPr lang="ko-KR" altLang="en-US" dirty="0"/>
              <a:t>내레이션이 끝나면 신</a:t>
            </a:r>
            <a:r>
              <a:rPr lang="en-US" altLang="ko-KR" dirty="0"/>
              <a:t>3</a:t>
            </a:r>
            <a:r>
              <a:rPr lang="ko-KR" altLang="en-US" dirty="0"/>
              <a:t>으로 연결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7D39660D-ADA3-4DCF-9DEE-5BDAE11B32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DD1F6383-AFE8-4D4B-8901-EF05CBD543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2-1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FD46FFD6-ED72-46C2-B46C-4D3360B21D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다운로드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xmlns="" id="{F830CC96-B2CE-4899-85D4-885CAC7A55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F35F2419-F890-4F3E-B633-65F1B7BC73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xmlns="" id="{63FF6310-2E5D-4764-AD67-FDB2EEC3A8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시네마 영상</a:t>
            </a:r>
          </a:p>
        </p:txBody>
      </p:sp>
      <p:pic>
        <p:nvPicPr>
          <p:cNvPr id="10" name="Picture 2" descr="MtG card art by Raymond Swanland: Fell the Mighty">
            <a:extLst>
              <a:ext uri="{FF2B5EF4-FFF2-40B4-BE49-F238E27FC236}">
                <a16:creationId xmlns:a16="http://schemas.microsoft.com/office/drawing/2014/main" xmlns="" id="{96B26E7E-51E6-46D0-B9CA-4DD19E34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637" y="1206938"/>
            <a:ext cx="6696038" cy="336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9BA05A-20D8-4005-BBB8-93A4B05A3307}"/>
              </a:ext>
            </a:extLst>
          </p:cNvPr>
          <p:cNvSpPr txBox="1"/>
          <p:nvPr/>
        </p:nvSpPr>
        <p:spPr>
          <a:xfrm>
            <a:off x="1790860" y="4048296"/>
            <a:ext cx="5806155" cy="4154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하단 한 줄 텍스트</a:t>
            </a:r>
          </a:p>
        </p:txBody>
      </p:sp>
    </p:spTree>
    <p:extLst>
      <p:ext uri="{BB962C8B-B14F-4D97-AF65-F5344CB8AC3E}">
        <p14:creationId xmlns:p14="http://schemas.microsoft.com/office/powerpoint/2010/main" val="1627667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C7F1943-CD95-40A6-8299-552E61FAAF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/>
              <a:t>신비한 분위기의 </a:t>
            </a:r>
            <a:r>
              <a:rPr lang="en-US" altLang="ko-KR" dirty="0"/>
              <a:t>BGM</a:t>
            </a:r>
          </a:p>
          <a:p>
            <a:pPr marL="0" indent="0">
              <a:buNone/>
            </a:pPr>
            <a:r>
              <a:rPr lang="ko-KR" altLang="en-US" dirty="0"/>
              <a:t>내레이션 </a:t>
            </a:r>
            <a:r>
              <a:rPr lang="en-US" altLang="ko-KR" dirty="0"/>
              <a:t>[</a:t>
            </a:r>
            <a:r>
              <a:rPr lang="ko-KR" altLang="en-US" dirty="0"/>
              <a:t>차원의 문을 통과해 도착한 곳은 차원의 틈새였다</a:t>
            </a:r>
            <a:r>
              <a:rPr lang="en-US" altLang="ko-KR" dirty="0"/>
              <a:t>.]</a:t>
            </a:r>
          </a:p>
          <a:p>
            <a:pPr marL="0" indent="0">
              <a:buNone/>
            </a:pPr>
            <a:r>
              <a:rPr lang="ko-KR" altLang="en-US" dirty="0"/>
              <a:t>내레이션 </a:t>
            </a:r>
            <a:r>
              <a:rPr lang="en-US" altLang="ko-KR" dirty="0"/>
              <a:t>[</a:t>
            </a:r>
            <a:r>
              <a:rPr lang="ko-KR" altLang="en-US" dirty="0"/>
              <a:t>그곳에는 다른 차원에서 온 다른 영웅들이 존재했고 혼자서는 감당하기 힘든 강한 적들이 많다는 것도 알게 되었다</a:t>
            </a:r>
            <a:r>
              <a:rPr lang="en-US" altLang="ko-KR" dirty="0"/>
              <a:t>.]</a:t>
            </a:r>
          </a:p>
          <a:p>
            <a:pPr marL="0" indent="0">
              <a:buNone/>
            </a:pPr>
            <a:r>
              <a:rPr lang="ko-KR" altLang="en-US" dirty="0"/>
              <a:t>내레이션 </a:t>
            </a:r>
            <a:r>
              <a:rPr lang="en-US" altLang="ko-KR" dirty="0"/>
              <a:t>[</a:t>
            </a:r>
            <a:r>
              <a:rPr lang="ko-KR" altLang="en-US" dirty="0"/>
              <a:t>영웅들은 차원의 틈새를 없애고 각자의 세계를 구하기 위해 서로 힘을 합치기로 한다</a:t>
            </a:r>
            <a:r>
              <a:rPr lang="en-US" altLang="ko-KR" dirty="0"/>
              <a:t>.]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B127863-1F85-4D07-90F7-752A293912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내용설명</a:t>
            </a:r>
            <a:r>
              <a:rPr lang="en-US" altLang="ko-KR" dirty="0"/>
              <a:t>]</a:t>
            </a:r>
          </a:p>
          <a:p>
            <a:pPr marL="171433" indent="-171433">
              <a:buFontTx/>
              <a:buChar char="-"/>
            </a:pPr>
            <a:r>
              <a:rPr lang="ko-KR" altLang="en-US" dirty="0"/>
              <a:t>신</a:t>
            </a:r>
            <a:r>
              <a:rPr lang="en-US" altLang="ko-KR" dirty="0"/>
              <a:t>2 </a:t>
            </a:r>
            <a:r>
              <a:rPr lang="ko-KR" altLang="en-US" dirty="0"/>
              <a:t>에서 화면 하얗게 점멸하면서 </a:t>
            </a:r>
            <a:r>
              <a:rPr lang="ko-KR" altLang="en-US" dirty="0" err="1"/>
              <a:t>페이드</a:t>
            </a:r>
            <a:r>
              <a:rPr lang="ko-KR" altLang="en-US" dirty="0"/>
              <a:t> </a:t>
            </a:r>
            <a:r>
              <a:rPr lang="ko-KR" altLang="en-US" dirty="0" err="1"/>
              <a:t>아웃되고</a:t>
            </a:r>
            <a:r>
              <a:rPr lang="en-US" altLang="ko-KR" dirty="0"/>
              <a:t> </a:t>
            </a:r>
            <a:r>
              <a:rPr lang="ko-KR" altLang="en-US" dirty="0"/>
              <a:t>신</a:t>
            </a:r>
            <a:r>
              <a:rPr lang="en-US" altLang="ko-KR" dirty="0"/>
              <a:t>3</a:t>
            </a:r>
            <a:r>
              <a:rPr lang="ko-KR" altLang="en-US" dirty="0"/>
              <a:t>으로 화면 전환</a:t>
            </a:r>
            <a:endParaRPr lang="en-US" altLang="ko-KR" dirty="0"/>
          </a:p>
          <a:p>
            <a:pPr marL="171433" indent="-171433">
              <a:buFontTx/>
              <a:buChar char="-"/>
            </a:pPr>
            <a:r>
              <a:rPr lang="ko-KR" altLang="en-US" dirty="0"/>
              <a:t>신</a:t>
            </a:r>
            <a:r>
              <a:rPr lang="en-US" altLang="ko-KR" dirty="0"/>
              <a:t>3 </a:t>
            </a:r>
            <a:r>
              <a:rPr lang="ko-KR" altLang="en-US" dirty="0"/>
              <a:t>배경 세로로 긴 </a:t>
            </a:r>
            <a:r>
              <a:rPr lang="en-US" altLang="ko-KR" dirty="0"/>
              <a:t>[</a:t>
            </a:r>
            <a:r>
              <a:rPr lang="ko-KR" altLang="en-US" dirty="0"/>
              <a:t>차원의 문 앞에서 위를 올려다보는 캐릭터의 뒷모습과 다양한 세계관이 뒤섞인 배경</a:t>
            </a:r>
            <a:r>
              <a:rPr lang="en-US" altLang="ko-KR" dirty="0"/>
              <a:t>] </a:t>
            </a:r>
            <a:r>
              <a:rPr lang="ko-KR" altLang="en-US" dirty="0"/>
              <a:t>필요</a:t>
            </a:r>
            <a:endParaRPr lang="en-US" altLang="ko-KR" dirty="0"/>
          </a:p>
          <a:p>
            <a:pPr marL="171433" indent="-171433">
              <a:buFontTx/>
              <a:buChar char="-"/>
            </a:pPr>
            <a:r>
              <a:rPr lang="ko-KR" altLang="en-US" dirty="0"/>
              <a:t>배경을 </a:t>
            </a:r>
            <a:r>
              <a:rPr lang="en-US" altLang="ko-KR" dirty="0"/>
              <a:t>1,2,3</a:t>
            </a:r>
            <a:r>
              <a:rPr lang="ko-KR" altLang="en-US" dirty="0"/>
              <a:t>번 순으로 카메라 </a:t>
            </a:r>
            <a:r>
              <a:rPr lang="ko-KR" altLang="en-US" dirty="0" err="1"/>
              <a:t>틸업</a:t>
            </a:r>
            <a:r>
              <a:rPr lang="en-US" altLang="ko-KR" dirty="0"/>
              <a:t>(Tilt up)</a:t>
            </a:r>
            <a:r>
              <a:rPr lang="ko-KR" altLang="en-US" dirty="0"/>
              <a:t>을 통해 넓고 큰 배경이라는 것을 암시하는 구도로 화면 이동 </a:t>
            </a:r>
            <a:r>
              <a:rPr lang="en-US" altLang="ko-KR" dirty="0"/>
              <a:t>(</a:t>
            </a:r>
            <a:r>
              <a:rPr lang="ko-KR" altLang="en-US" dirty="0"/>
              <a:t>내레이션 시간과 맞춰서 이동</a:t>
            </a:r>
            <a:r>
              <a:rPr lang="en-US" altLang="ko-KR" dirty="0"/>
              <a:t>)</a:t>
            </a:r>
          </a:p>
          <a:p>
            <a:pPr marL="171433" indent="-171433">
              <a:buFontTx/>
              <a:buChar char="-"/>
            </a:pPr>
            <a:r>
              <a:rPr lang="ko-KR" altLang="en-US" dirty="0"/>
              <a:t>화면 하단부 텍스트 표시는 지속적으로 화면 이동을 따라 같은 위치에 표시할 것</a:t>
            </a:r>
            <a:endParaRPr lang="en-US" altLang="ko-KR" dirty="0"/>
          </a:p>
          <a:p>
            <a:pPr marL="171433" indent="-171433">
              <a:buFontTx/>
              <a:buChar char="-"/>
            </a:pPr>
            <a:r>
              <a:rPr lang="ko-KR" altLang="en-US" dirty="0"/>
              <a:t>내레이션이 끝나고 화면 점점 점멸해감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74FB9B1D-06C0-476F-A138-1512BFAAF3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15805F6C-4C14-45DC-9793-3FE243D7C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3-1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75E0547D-645F-4992-B757-12CDFEA285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다운로드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2D7755CA-5F60-4038-8FB1-83BD560AB2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xmlns="" id="{0773EFEC-72EC-4459-BA72-42DCF5A746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dirty="0"/>
              <a:t>스토리보드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4DE734CC-03BF-47F1-9102-261AC8971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시네마 영상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607" y="2115195"/>
            <a:ext cx="2368241" cy="154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363" y="2115194"/>
            <a:ext cx="2368244" cy="154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598" y="2115195"/>
            <a:ext cx="2368244" cy="154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50785" y="1646982"/>
            <a:ext cx="602971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65453" y="1646982"/>
            <a:ext cx="602971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24171" y="1646982"/>
            <a:ext cx="602971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409516" y="4020267"/>
            <a:ext cx="6647584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843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92505064-E877-46B1-A543-6F4058531B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2F02326C-B124-457F-B3C3-74875455F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전체 정리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분석과 기획</a:t>
            </a:r>
            <a:r>
              <a:rPr lang="en-US" altLang="ko-KR" dirty="0"/>
              <a:t>,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1A2B2A75-88DD-4EFB-822E-671792CE6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06443"/>
              </p:ext>
            </p:extLst>
          </p:nvPr>
        </p:nvGraphicFramePr>
        <p:xfrm>
          <a:off x="622598" y="1583818"/>
          <a:ext cx="11198226" cy="407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5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525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711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4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4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400" b="1" dirty="0"/>
                        <a:t>분석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4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/>
                        <a:t>모바일 플랫폼의 성장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/>
                        <a:t>롤플레잉 장르의 가능성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/>
                        <a:t>랜덤으로 생성되는 </a:t>
                      </a:r>
                      <a:r>
                        <a:rPr lang="ko-KR" altLang="en-US" sz="1000" dirty="0" err="1"/>
                        <a:t>맵과</a:t>
                      </a:r>
                      <a:r>
                        <a:rPr lang="ko-KR" altLang="en-US" sz="1000" dirty="0"/>
                        <a:t> 스테이지 선택을 통한 차별성 부여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000" baseline="0" dirty="0"/>
                        <a:t>PC</a:t>
                      </a:r>
                      <a:r>
                        <a:rPr lang="ko-KR" altLang="en-US" sz="1000" baseline="0" dirty="0"/>
                        <a:t>비해서 더욱 접근하기 쉬우며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시장도 큰 모바일을 선택</a:t>
                      </a:r>
                      <a:endParaRPr lang="en-US" altLang="ko-KR" sz="1000" baseline="0" dirty="0"/>
                    </a:p>
                    <a:p>
                      <a:pPr marL="171450" indent="-17145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000" baseline="0" dirty="0"/>
                        <a:t>최고 매출이자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최다 이용시간을 가진 장르에 다른 장르의 요소를 합쳐 유저 타겟층을 넓힘</a:t>
                      </a:r>
                      <a:endParaRPr lang="en-US" altLang="ko-KR" sz="1000" baseline="0" dirty="0"/>
                    </a:p>
                    <a:p>
                      <a:pPr marL="171450" indent="-17145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000" baseline="0" dirty="0"/>
                        <a:t>유저가 스토리에 개입하는 느낌을 주며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반복 플레이를 하더라도 지루해 하지 않도록 하는 요소</a:t>
                      </a:r>
                      <a:endParaRPr lang="en-US" altLang="ko-KR" sz="10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0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400" b="1" dirty="0"/>
                        <a:t>기획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4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/>
                        <a:t>텍스트와 게임 그래픽을 최대한 많이 사용하고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이미지나 영상의 활용을 줄임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/>
                        <a:t>시작시의 목표를 제공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/>
                        <a:t>병렬구조를 통해서 유저가 스토리에 어느 정도 개입이 가능하도록 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 err="1"/>
                        <a:t>캐릭터성을</a:t>
                      </a:r>
                      <a:r>
                        <a:rPr lang="ko-KR" altLang="en-US" sz="1000" dirty="0"/>
                        <a:t> 강조하고 캐릭터의 스토리가</a:t>
                      </a:r>
                      <a:r>
                        <a:rPr lang="ko-KR" altLang="en-US" sz="1000" baseline="0" dirty="0"/>
                        <a:t> 주요 </a:t>
                      </a:r>
                      <a:r>
                        <a:rPr lang="ko-KR" altLang="en-US" sz="1000" baseline="0" dirty="0" err="1"/>
                        <a:t>콘텐츠</a:t>
                      </a:r>
                      <a:endParaRPr lang="en-US" altLang="ko-KR" sz="1000" baseline="0" dirty="0"/>
                    </a:p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aseline="0" dirty="0" err="1"/>
                        <a:t>모바일</a:t>
                      </a:r>
                      <a:r>
                        <a:rPr lang="ko-KR" altLang="en-US" sz="1000" baseline="0" dirty="0"/>
                        <a:t> 환경에 맞는 조작과 플레이 타임을 구성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000" dirty="0"/>
                        <a:t>리소스를 많이 차지하는 이미지나 영상을 줄여서 비용을 줄임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000" dirty="0"/>
                        <a:t>유저가 스스로 스토리에 개입한다는 선택지를 주어 몰입감을 향상시키고 반복적인 플레이에도 다양한 스토리를 볼 수 있다는 당위성을 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000" dirty="0"/>
                        <a:t>반복적인 플레이나 각 캐릭터 스토리를 따로 준비하여 캐릭터를</a:t>
                      </a:r>
                      <a:r>
                        <a:rPr lang="ko-KR" altLang="en-US" sz="1000" baseline="0" dirty="0"/>
                        <a:t> 주요 </a:t>
                      </a:r>
                      <a:r>
                        <a:rPr lang="ko-KR" altLang="en-US" sz="1000" baseline="0" dirty="0" err="1"/>
                        <a:t>콘텐츠로</a:t>
                      </a:r>
                      <a:r>
                        <a:rPr lang="ko-KR" altLang="en-US" sz="1000" baseline="0" dirty="0"/>
                        <a:t> 만듦</a:t>
                      </a:r>
                      <a:endParaRPr lang="en-US" altLang="ko-KR" sz="1000" baseline="0" dirty="0"/>
                    </a:p>
                    <a:p>
                      <a:pPr marL="171450" indent="-17145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000" baseline="0" dirty="0"/>
                        <a:t>UI</a:t>
                      </a:r>
                      <a:r>
                        <a:rPr lang="ko-KR" altLang="en-US" sz="1000" baseline="0" dirty="0"/>
                        <a:t>의 개수를 줄이고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난이도에 따른 </a:t>
                      </a:r>
                      <a:r>
                        <a:rPr lang="ko-KR" altLang="en-US" sz="1000" baseline="0" dirty="0" err="1"/>
                        <a:t>맵</a:t>
                      </a:r>
                      <a:r>
                        <a:rPr lang="ko-KR" altLang="en-US" sz="1000" baseline="0" dirty="0"/>
                        <a:t> 크기 조절 등을 통해 </a:t>
                      </a:r>
                      <a:r>
                        <a:rPr lang="ko-KR" altLang="en-US" sz="1000" baseline="0" dirty="0" err="1"/>
                        <a:t>모바일</a:t>
                      </a:r>
                      <a:r>
                        <a:rPr lang="ko-KR" altLang="en-US" sz="1000" baseline="0" dirty="0"/>
                        <a:t> 환경에 맞춤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76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스토리텔링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시놉시스를 통한 전체적인 게임 배경과 줄거리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난이도에 따른 보스의 모습 변화와 캐릭터의 상호작용 대사 변경을 통해 높은 난이도에서 더 중요한 스토리적 내용을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드롭된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아이템에 연관된 얘기를 짧은 말풍선을 통해 캐릭터의 성향 표시</a:t>
                      </a:r>
                    </a:p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스토리를 통해서 각 캐릭터별 개별적인 스토리텔링 콘텐츠 구성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서브스토리를 통해서 캐릭터들 간의 상호관계에 대한 스토리텔링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4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스토리보드를 통한 연출 방식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시놉시스를 통해 게임의 목표를 단순하면서도 간결하게 유저에게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난이도에 따라 달라지는 스토리를 통해서 스토리를 일종의 보상처럼 느낄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단순히 소모품이 될 수 있는 아이템에 캐릭터에 따른 상호작용 요소를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넣음으로서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캐릭터의 성향을 더욱 자주 전달할 수 있는 부분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129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058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전체 정리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69037"/>
              </p:ext>
            </p:extLst>
          </p:nvPr>
        </p:nvGraphicFramePr>
        <p:xfrm>
          <a:off x="609600" y="837506"/>
          <a:ext cx="11198226" cy="5830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0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686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의도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r>
                        <a:rPr lang="ko-KR" altLang="en-US" sz="1400" b="1" dirty="0"/>
                        <a:t>게임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를 최대한 배제한 조작방법을 통한 플레이 구성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4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액션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에서 화면을 가리기 쉬운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의 숫자를 최대한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줄임으로서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몰입감을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상승시킴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108850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기승전결이 있으면서 반복적인 플레이가 가능한 스토리 플롯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엔딩을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통해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완결감을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주면서도 게임이 끝나지 않고 반복 플레이가 가능하도록 만듦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16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108850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캐릭터마다 특징과 세계관을 정하고 개별적인 플레이 재미를 주도록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108850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캐릭터를 속성별로 분류하고 이를 통해 제작함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캐릭터 스토리와 세계관 적인 부분에 차이를 주고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플레이적 경험을 다르게 만들어 유저가 다양한 플레이를 경험하기 위해서 반복 플레이를 하도록 만듦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세계관만 정하면 다양한 조합법을 통해 전혀 다른 특징의 캐릭터들을 만들어 낼 수 있음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5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를 통해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퀘스트를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주고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보상으로 장비나 스킬 등을 주도록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범용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스킬과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전용 스킬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스킬 숙련도 시스템을 넣도록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퀘스트의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내용과 보상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 값을 조금씩 바꾸는 것으로 다양한 </a:t>
                      </a:r>
                      <a:r>
                        <a:rPr lang="ko-KR" altLang="en-US" sz="900" b="0" baseline="0" dirty="0" err="1">
                          <a:solidFill>
                            <a:schemeClr val="tx1"/>
                          </a:solidFill>
                        </a:rPr>
                        <a:t>퀘스트를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 만들어 낼 수 있고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유저에게 유의미한 반복 플레이를 할 수 있도록 만드는 요소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스킬 조합을 통해서 다양한 플레이적 경험이 가능하도록 만듦과 동시에 전용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스킬을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통해 캐릭터마다 특징을 뚜렷하게 내세우고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숙련도 시스템을 통해 게임을 진행하면서 유저의 컨트롤 적 숙련도 외에도 성장해가는 장치를 마련해 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5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스테이지가 끝날 때까지 효과가 지속되는 장신구와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회용 사용인 아이템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아이템 구매를 통한 리스트 추가와 재화 지불을 통해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회성 리스트 제외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메트로배니아의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스킬을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통한 탐색요소가 늘어나는 특징을 장신구에 부여함으로써 모든 캐릭터가 각자의 특색을 가지면서도 탐색에 관해서는 동일한 플레이 경험을 가져갈 수 있으며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패시브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효과를 가진 장신구와 아이템을 통해 매번 다른 플레이 경험을 느끼게 할 수 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아이템을 모두 구매한 이후에도 원활한 플레이와 자신이 원하는 아이템의 등장확률을 높이기 위해 재화를 지속적으로 소모하게 함으로써 재화가 반복플레이를 통해 쌓여가더라도 유의미하도록 만듦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567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초월자의 외형 변경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공격 패턴 변경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초월자의 세계관과 관련된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NPC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회차에서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제외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캐릭터가 스토리 진행 정도에 따라서 하나씩 사라져 감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초월자를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쓰러뜨린 캐릭터가 새로운 초월자가 되도록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초월자가 매번 바뀌기 때문에 바뀔 때마다 각 초월자의 특색이나 초월자가 바뀜으로 인해서 게임 속 세계가 어떻게 바뀌었는지 유저에게 느껴지도록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한번에 많은 캐릭터를 모두 다루는 것이 아니라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하나의 캐릭터에 집중하도록 만듦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자신이 키우던 캐릭터가 보스로 등장함으로써 사용하던 패턴을 어느 정도 익숙하게 느낄 수 있으며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새로운 캐릭터를 키우도록 만들고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매번 색다른 경험이 느껴지도록 하는 요소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9590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40000"/>
                        </a:lnSpc>
                      </a:pP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회차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플레이 시에 아이템 리스트와 스킬 숙련도를 그대로 가져가도록 함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메인 스토리는 동일하지만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스테이지에서 겪을 수 있는 경험을 다양하게 준비하면서 각 스테이지에 들어갈 수 있는 조건을 걸어둠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이전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회차에서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클리어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했던 스테이지의 경우 조건과 관계없이 등장하지 않도록 함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한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회차에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스테이지는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개로 고정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유저가 점차 높은 난이도에 도전할 수 있도록 성장이 되는 요소를 그대로 이어가도록 구성함</a:t>
                      </a:r>
                    </a:p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유저가 반복플레이를 통해 조건을 파악하고 다양한 경험을 하도록 하는 요소</a:t>
                      </a:r>
                    </a:p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유저가 조건을 모르고 플레이를 하더라도 매번 다른 플레이 경험을 가져갈 수 있으며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다양한 스테이지를 경험하게 하도록 구성</a:t>
                      </a:r>
                    </a:p>
                    <a:p>
                      <a:pPr marL="171450" marR="0" indent="-171450" algn="l" defTabSz="1088502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이후 캐릭터 추가에도 게임의 전체적인 플레이 타임이 늘어나는 것을 방지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441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ttps://d2l930y2yx77uc.cloudfront.net/production/uploads/images/9836534/picture_pc_50c354483ae9f558eb49e05f17482e59.png">
            <a:extLst>
              <a:ext uri="{FF2B5EF4-FFF2-40B4-BE49-F238E27FC236}">
                <a16:creationId xmlns:a16="http://schemas.microsoft.com/office/drawing/2014/main" xmlns="" id="{344FA854-BB28-4CAE-B443-51AE19E6D415}"/>
              </a:ext>
            </a:extLst>
          </p:cNvPr>
          <p:cNvPicPr>
            <a:picLocks noGrp="1" noChangeAspect="1" noChangeArrowheads="1"/>
          </p:cNvPicPr>
          <p:nvPr>
            <p:ph sz="quarter" idx="2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9"/>
          <a:stretch/>
        </p:blipFill>
        <p:spPr bwMode="auto">
          <a:xfrm>
            <a:off x="792593" y="3778829"/>
            <a:ext cx="4917215" cy="247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내용 개체 틀 34">
            <a:extLst>
              <a:ext uri="{FF2B5EF4-FFF2-40B4-BE49-F238E27FC236}">
                <a16:creationId xmlns:a16="http://schemas.microsoft.com/office/drawing/2014/main" xmlns="" id="{99963D99-3CE5-4089-BB17-2C42E2C0B1F9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769" y="909638"/>
            <a:ext cx="5154862" cy="2592387"/>
          </a:xfr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50D1EE4F-8E0D-4A0E-87F8-DF9CB0A55E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F773365-8DE2-4FBA-B03D-A0029E4384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시장분석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B620488-13A0-43A4-B29A-01F67B8F35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일본 시장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xmlns="" id="{D6A3C9D6-645E-47F1-B077-B409BC09E2F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54006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일본은 한국의 인구수와 비슷할 정도로 게임 유저가 많으며</a:t>
            </a:r>
            <a:r>
              <a:rPr lang="en-US" altLang="ko-KR" dirty="0"/>
              <a:t>, </a:t>
            </a:r>
            <a:r>
              <a:rPr lang="ko-KR" altLang="en-US" dirty="0"/>
              <a:t>그 중 </a:t>
            </a:r>
            <a:r>
              <a:rPr lang="en-US" altLang="ko-KR" b="1" dirty="0">
                <a:solidFill>
                  <a:srgbClr val="00B050"/>
                </a:solidFill>
              </a:rPr>
              <a:t>3,656</a:t>
            </a:r>
            <a:r>
              <a:rPr lang="ko-KR" altLang="en-US" b="1" dirty="0">
                <a:solidFill>
                  <a:srgbClr val="00B050"/>
                </a:solidFill>
              </a:rPr>
              <a:t>만명이 모바일 게임 유저</a:t>
            </a:r>
            <a:r>
              <a:rPr lang="ko-KR" altLang="en-US" dirty="0"/>
              <a:t>이다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특히나 일본은 게임에 대한 인식이 좋고</a:t>
            </a:r>
            <a:r>
              <a:rPr lang="en-US" altLang="ko-KR" dirty="0"/>
              <a:t>,</a:t>
            </a:r>
            <a:r>
              <a:rPr lang="ko-KR" altLang="en-US" dirty="0"/>
              <a:t> 편견이 적은 나라이며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00B050"/>
                </a:solidFill>
              </a:rPr>
              <a:t>1</a:t>
            </a:r>
            <a:r>
              <a:rPr lang="ko-KR" altLang="en-US" b="1" dirty="0">
                <a:solidFill>
                  <a:srgbClr val="00B050"/>
                </a:solidFill>
              </a:rPr>
              <a:t>인당 </a:t>
            </a:r>
            <a:r>
              <a:rPr lang="ko-KR" altLang="en-US" b="1" dirty="0" err="1">
                <a:solidFill>
                  <a:srgbClr val="00B050"/>
                </a:solidFill>
              </a:rPr>
              <a:t>과금하는</a:t>
            </a:r>
            <a:r>
              <a:rPr lang="ko-KR" altLang="en-US" b="1" dirty="0">
                <a:solidFill>
                  <a:srgbClr val="00B050"/>
                </a:solidFill>
              </a:rPr>
              <a:t> 금액이 매우 높은 나라</a:t>
            </a:r>
            <a:r>
              <a:rPr lang="ko-KR" altLang="en-US" dirty="0"/>
              <a:t>이다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모바일 게임 </a:t>
            </a:r>
            <a:r>
              <a:rPr lang="ko-KR" altLang="en-US" b="1" dirty="0">
                <a:solidFill>
                  <a:srgbClr val="00B050"/>
                </a:solidFill>
              </a:rPr>
              <a:t>매출 상위권의 대부분이 </a:t>
            </a:r>
            <a:r>
              <a:rPr lang="en-US" altLang="ko-KR" b="1" dirty="0">
                <a:solidFill>
                  <a:srgbClr val="00B050"/>
                </a:solidFill>
              </a:rPr>
              <a:t>RPG </a:t>
            </a:r>
            <a:r>
              <a:rPr lang="ko-KR" altLang="en-US" b="1" dirty="0">
                <a:solidFill>
                  <a:srgbClr val="00B050"/>
                </a:solidFill>
              </a:rPr>
              <a:t>게임</a:t>
            </a:r>
            <a:r>
              <a:rPr lang="ko-KR" altLang="en-US" dirty="0"/>
              <a:t>이거나 </a:t>
            </a:r>
            <a:r>
              <a:rPr lang="en-US" altLang="ko-KR" dirty="0"/>
              <a:t>RPG</a:t>
            </a:r>
            <a:r>
              <a:rPr lang="ko-KR" altLang="en-US" dirty="0"/>
              <a:t>적 요소가 포함된 게임이다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B050"/>
                </a:solidFill>
              </a:rPr>
              <a:t>캐릭터를 중시</a:t>
            </a:r>
            <a:r>
              <a:rPr lang="ko-KR" altLang="en-US" dirty="0"/>
              <a:t>한 게임이 인기가 많으며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en-US" altLang="ko-KR" dirty="0"/>
              <a:t>IP</a:t>
            </a:r>
            <a:r>
              <a:rPr lang="ko-KR" altLang="en-US" dirty="0"/>
              <a:t>와의 </a:t>
            </a:r>
            <a:r>
              <a:rPr lang="ko-KR" altLang="en-US" dirty="0" err="1"/>
              <a:t>콜라보레이션이</a:t>
            </a:r>
            <a:r>
              <a:rPr lang="ko-KR" altLang="en-US" dirty="0"/>
              <a:t> 많이 이루어진다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대부분의 상위권 게임이 출시한지 </a:t>
            </a:r>
            <a:r>
              <a:rPr lang="en-US" altLang="ko-KR" dirty="0"/>
              <a:t>4</a:t>
            </a:r>
            <a:r>
              <a:rPr lang="ko-KR" altLang="en-US" dirty="0"/>
              <a:t>년 이상 된 게임으로 </a:t>
            </a:r>
            <a:r>
              <a:rPr lang="ko-KR" altLang="en-US" b="1" dirty="0">
                <a:solidFill>
                  <a:srgbClr val="00B050"/>
                </a:solidFill>
              </a:rPr>
              <a:t>유저들의 충성도가 매우 높은</a:t>
            </a:r>
            <a:r>
              <a:rPr lang="ko-KR" altLang="en-US" dirty="0"/>
              <a:t> 것을 알 수 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일본시장을 잘 노린다면 높은 매출과 지속적인 인기를 가져갈 수 있을 것이다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B050"/>
                </a:solidFill>
              </a:rPr>
              <a:t>다양한 </a:t>
            </a:r>
            <a:r>
              <a:rPr lang="en-US" altLang="ko-KR" b="1" dirty="0">
                <a:solidFill>
                  <a:srgbClr val="00B050"/>
                </a:solidFill>
              </a:rPr>
              <a:t>IP</a:t>
            </a:r>
            <a:r>
              <a:rPr lang="ko-KR" altLang="en-US" b="1" dirty="0">
                <a:solidFill>
                  <a:srgbClr val="00B050"/>
                </a:solidFill>
              </a:rPr>
              <a:t>와 콜라보가 가능하도록 게임 배경을 설정</a:t>
            </a:r>
            <a:r>
              <a:rPr lang="ko-KR" altLang="en-US" dirty="0"/>
              <a:t>하는 것이 중요하다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FB8016E-2B57-4EA1-96B6-3A53E33A604E}"/>
              </a:ext>
            </a:extLst>
          </p:cNvPr>
          <p:cNvSpPr/>
          <p:nvPr/>
        </p:nvSpPr>
        <p:spPr>
          <a:xfrm>
            <a:off x="831820" y="5282027"/>
            <a:ext cx="2405849" cy="38987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02DB880D-F159-45D3-B65E-9940ED419847}"/>
              </a:ext>
            </a:extLst>
          </p:cNvPr>
          <p:cNvSpPr/>
          <p:nvPr/>
        </p:nvSpPr>
        <p:spPr>
          <a:xfrm>
            <a:off x="3258022" y="4068988"/>
            <a:ext cx="2405849" cy="38987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xmlns="" id="{FB4103AE-5CF8-4040-B4EE-5B6A916242EE}"/>
              </a:ext>
            </a:extLst>
          </p:cNvPr>
          <p:cNvSpPr txBox="1">
            <a:spLocks/>
          </p:cNvSpPr>
          <p:nvPr/>
        </p:nvSpPr>
        <p:spPr>
          <a:xfrm>
            <a:off x="537766" y="3497818"/>
            <a:ext cx="5399806" cy="288057"/>
          </a:xfrm>
          <a:prstGeom prst="rect">
            <a:avLst/>
          </a:prstGeom>
        </p:spPr>
        <p:txBody>
          <a:bodyPr/>
          <a:lstStyle>
            <a:lvl1pPr marL="408188" indent="-408188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408" indent="-340157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627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878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페미통</a:t>
            </a:r>
            <a:r>
              <a:rPr lang="ko-KR" altLang="en-US" sz="1100" dirty="0"/>
              <a:t> 게임백서</a:t>
            </a:r>
            <a:r>
              <a:rPr lang="en-US" altLang="ko-KR" sz="1100" dirty="0"/>
              <a:t>2019, 2018</a:t>
            </a:r>
            <a:r>
              <a:rPr lang="ko-KR" altLang="en-US" sz="1100" dirty="0"/>
              <a:t>년 일본 게임유저 분포도</a:t>
            </a:r>
          </a:p>
        </p:txBody>
      </p:sp>
      <p:sp>
        <p:nvSpPr>
          <p:cNvPr id="39" name="텍스트 개체 틀 12">
            <a:extLst>
              <a:ext uri="{FF2B5EF4-FFF2-40B4-BE49-F238E27FC236}">
                <a16:creationId xmlns:a16="http://schemas.microsoft.com/office/drawing/2014/main" xmlns="" id="{19BED491-0A06-4CB1-A627-71DBF1381E4B}"/>
              </a:ext>
            </a:extLst>
          </p:cNvPr>
          <p:cNvSpPr txBox="1">
            <a:spLocks/>
          </p:cNvSpPr>
          <p:nvPr/>
        </p:nvSpPr>
        <p:spPr>
          <a:xfrm>
            <a:off x="537766" y="6233126"/>
            <a:ext cx="5399806" cy="288057"/>
          </a:xfrm>
          <a:prstGeom prst="rect">
            <a:avLst/>
          </a:prstGeom>
        </p:spPr>
        <p:txBody>
          <a:bodyPr/>
          <a:lstStyle>
            <a:lvl1pPr marL="408188" indent="-408188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408" indent="-340157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627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878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페미통</a:t>
            </a:r>
            <a:r>
              <a:rPr lang="ko-KR" altLang="en-US" sz="1100" dirty="0"/>
              <a:t> 모바일 게임백서</a:t>
            </a:r>
            <a:r>
              <a:rPr lang="en-US" altLang="ko-KR" sz="1100" dirty="0"/>
              <a:t>2019, 2018</a:t>
            </a:r>
            <a:r>
              <a:rPr lang="ko-KR" altLang="en-US" sz="1100" dirty="0"/>
              <a:t>년 모바일 게임 매출 순위</a:t>
            </a:r>
          </a:p>
        </p:txBody>
      </p:sp>
    </p:spTree>
    <p:extLst>
      <p:ext uri="{BB962C8B-B14F-4D97-AF65-F5344CB8AC3E}">
        <p14:creationId xmlns:p14="http://schemas.microsoft.com/office/powerpoint/2010/main" val="164509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시장분석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유사게임 분석 </a:t>
            </a:r>
            <a:r>
              <a:rPr lang="en-US" altLang="ko-KR" dirty="0"/>
              <a:t>- </a:t>
            </a:r>
            <a:r>
              <a:rPr lang="ko-KR" altLang="en-US" dirty="0" err="1"/>
              <a:t>데드셀과</a:t>
            </a:r>
            <a:r>
              <a:rPr lang="ko-KR" altLang="en-US" dirty="0"/>
              <a:t> 로그 </a:t>
            </a:r>
            <a:r>
              <a:rPr lang="ko-KR" altLang="en-US" dirty="0" err="1"/>
              <a:t>레거시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데드셀의</a:t>
            </a:r>
            <a:r>
              <a:rPr lang="ko-KR" altLang="en-US" dirty="0"/>
              <a:t> 경우</a:t>
            </a:r>
            <a:r>
              <a:rPr lang="en-US" altLang="ko-KR" dirty="0"/>
              <a:t>, </a:t>
            </a:r>
            <a:r>
              <a:rPr lang="ko-KR" altLang="en-US" dirty="0"/>
              <a:t>스테이지를 진행하면서 다음 구간을 어디로 선택하느냐에 따라서 등장하는 아이템이 달라지거나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스토리와 진행할 수 있는 스테이지가 달라지기도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로그 레거시의 경우 매번 </a:t>
            </a:r>
            <a:r>
              <a:rPr lang="ko-KR" altLang="en-US" b="1" dirty="0" err="1">
                <a:solidFill>
                  <a:srgbClr val="00B050"/>
                </a:solidFill>
              </a:rPr>
              <a:t>맵이</a:t>
            </a:r>
            <a:r>
              <a:rPr lang="ko-KR" altLang="en-US" b="1" dirty="0">
                <a:solidFill>
                  <a:srgbClr val="00B050"/>
                </a:solidFill>
              </a:rPr>
              <a:t> 랜덤으로 생성</a:t>
            </a:r>
            <a:r>
              <a:rPr lang="ko-KR" altLang="en-US" dirty="0"/>
              <a:t>되며</a:t>
            </a:r>
            <a:r>
              <a:rPr lang="en-US" altLang="ko-KR" dirty="0"/>
              <a:t>, </a:t>
            </a:r>
            <a:r>
              <a:rPr lang="ko-KR" altLang="en-US" dirty="0" err="1"/>
              <a:t>맵의</a:t>
            </a:r>
            <a:r>
              <a:rPr lang="ko-KR" altLang="en-US" dirty="0"/>
              <a:t> 곳곳에 빠른 이동이 가능한 </a:t>
            </a:r>
            <a:r>
              <a:rPr lang="ko-KR" altLang="en-US" b="1" dirty="0" err="1">
                <a:solidFill>
                  <a:srgbClr val="00B050"/>
                </a:solidFill>
              </a:rPr>
              <a:t>워프</a:t>
            </a:r>
            <a:r>
              <a:rPr lang="ko-KR" altLang="en-US" dirty="0" err="1"/>
              <a:t>를</a:t>
            </a:r>
            <a:r>
              <a:rPr lang="ko-KR" altLang="en-US" dirty="0"/>
              <a:t> 두어 게임 진행이 </a:t>
            </a:r>
            <a:r>
              <a:rPr lang="ko-KR" altLang="en-US" dirty="0" err="1"/>
              <a:t>원할하다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B050"/>
                </a:solidFill>
              </a:rPr>
              <a:t>플레이어가 스토리의 선택에 직접 관여한다는 느낌</a:t>
            </a:r>
            <a:r>
              <a:rPr lang="ko-KR" altLang="en-US" dirty="0"/>
              <a:t>을 줄 수 있으며</a:t>
            </a:r>
            <a:r>
              <a:rPr lang="en-US" altLang="ko-KR" dirty="0"/>
              <a:t>, </a:t>
            </a:r>
            <a:r>
              <a:rPr lang="ko-KR" altLang="en-US" dirty="0"/>
              <a:t>더욱 몰입감을 상승시키고 다른 스테이지 플레이를 해보기 위해서 반복 플레이를 하게 되는 이유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탐색이 주요 재미 중 한가지일 때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매번 색다른 탐색의 재미</a:t>
            </a:r>
            <a:r>
              <a:rPr lang="ko-KR" altLang="en-US" dirty="0"/>
              <a:t>를 줄 수 있으며 </a:t>
            </a:r>
            <a:r>
              <a:rPr lang="ko-KR" altLang="en-US" b="1" dirty="0" err="1">
                <a:solidFill>
                  <a:srgbClr val="00B050"/>
                </a:solidFill>
              </a:rPr>
              <a:t>워프를</a:t>
            </a:r>
            <a:r>
              <a:rPr lang="ko-KR" altLang="en-US" b="1" dirty="0">
                <a:solidFill>
                  <a:srgbClr val="00B050"/>
                </a:solidFill>
              </a:rPr>
              <a:t> 통해 게임 진행이 빨라진다</a:t>
            </a:r>
            <a:r>
              <a:rPr lang="en-US" altLang="ko-KR" dirty="0"/>
              <a:t>.</a:t>
            </a:r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1231589" y="909638"/>
            <a:ext cx="4039222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38875" y="1029844"/>
            <a:ext cx="5402263" cy="264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데드셀</a:t>
            </a:r>
            <a:r>
              <a:rPr lang="en-US" altLang="ko-KR" dirty="0"/>
              <a:t>, </a:t>
            </a:r>
            <a:r>
              <a:rPr lang="ko-KR" altLang="en-US" dirty="0"/>
              <a:t>스테이지 분기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로그 </a:t>
            </a:r>
            <a:r>
              <a:rPr lang="ko-KR" altLang="en-US" dirty="0" err="1"/>
              <a:t>레거시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91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기획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936422"/>
              </p:ext>
            </p:extLst>
          </p:nvPr>
        </p:nvGraphicFramePr>
        <p:xfrm>
          <a:off x="1016001" y="837506"/>
          <a:ext cx="10199637" cy="589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2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0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699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00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80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구분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내용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고려사항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07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모바일</a:t>
                      </a:r>
                      <a:endParaRPr lang="ko-KR" altLang="en-US" sz="1400" b="1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디스플레이 및 조작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액션 게임에 맞는 빠르고 다양한 조작이 가능하도록 기본 공격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스킬 및 모든 조작방식을 버튼으로 배치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화면을 최대한 가리지 않으면서 조작에 불편하지 않은 </a:t>
                      </a:r>
                      <a:r>
                        <a:rPr lang="en-US" altLang="ko-KR" sz="1100" dirty="0"/>
                        <a:t>UI </a:t>
                      </a:r>
                      <a:r>
                        <a:rPr lang="ko-KR" altLang="en-US" sz="1100" dirty="0"/>
                        <a:t>배치를 고려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0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플레이 시간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난이도에 따라서 </a:t>
                      </a:r>
                      <a:r>
                        <a:rPr lang="ko-KR" altLang="en-US" sz="1100" dirty="0" err="1"/>
                        <a:t>맵의</a:t>
                      </a:r>
                      <a:r>
                        <a:rPr lang="ko-KR" altLang="en-US" sz="1100" dirty="0"/>
                        <a:t> 크기를 늘리거나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줄여서 플레이 타임을 조절함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난이도에 따라서 </a:t>
                      </a:r>
                      <a:r>
                        <a:rPr lang="ko-KR" altLang="en-US" sz="1100" dirty="0" err="1"/>
                        <a:t>클리어</a:t>
                      </a:r>
                      <a:r>
                        <a:rPr lang="ko-KR" altLang="en-US" sz="1100" dirty="0"/>
                        <a:t> 타임을 어느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정도로 잡을 것인지에 대한 적절한 분배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077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타겟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ko-KR" altLang="en-US" sz="1400" b="1" dirty="0" err="1"/>
                        <a:t>유저층</a:t>
                      </a:r>
                      <a:endParaRPr lang="ko-KR" altLang="en-US" sz="1400" b="1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10,20</a:t>
                      </a:r>
                      <a:r>
                        <a:rPr lang="ko-KR" altLang="en-US" sz="1100" dirty="0"/>
                        <a:t>대 액션 </a:t>
                      </a:r>
                      <a:r>
                        <a:rPr lang="en-US" altLang="ko-KR" sz="1100" dirty="0"/>
                        <a:t>RPG </a:t>
                      </a:r>
                      <a:r>
                        <a:rPr lang="ko-KR" altLang="en-US" sz="1100" dirty="0" err="1"/>
                        <a:t>선호층</a:t>
                      </a:r>
                      <a:endParaRPr lang="ko-KR" altLang="en-US" sz="11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/>
                        <a:t>액션 </a:t>
                      </a:r>
                      <a:r>
                        <a:rPr lang="en-US" altLang="ko-KR" sz="1100" dirty="0"/>
                        <a:t>RPG</a:t>
                      </a:r>
                      <a:r>
                        <a:rPr lang="ko-KR" altLang="en-US" sz="1100" dirty="0"/>
                        <a:t>적인 요소를 잘 녹여내면서 내 게임만의 독특한 차별성이 드러나도록</a:t>
                      </a:r>
                      <a:r>
                        <a:rPr lang="ko-KR" altLang="en-US" sz="1100" baseline="0" dirty="0"/>
                        <a:t> 할 요소</a:t>
                      </a:r>
                      <a:endParaRPr lang="ko-KR" altLang="en-US" sz="11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0077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장르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액션 </a:t>
                      </a:r>
                      <a:r>
                        <a:rPr lang="en-US" altLang="ko-KR" sz="1100" dirty="0"/>
                        <a:t>RPG, </a:t>
                      </a:r>
                      <a:r>
                        <a:rPr lang="ko-KR" altLang="en-US" sz="1100" dirty="0" err="1"/>
                        <a:t>메트로배니아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로그라이크</a:t>
                      </a:r>
                      <a:endParaRPr lang="ko-KR" altLang="en-US" sz="11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탐색이라는 </a:t>
                      </a:r>
                      <a:r>
                        <a:rPr lang="ko-KR" altLang="en-US" sz="1100" dirty="0" err="1"/>
                        <a:t>메트로배니아의</a:t>
                      </a:r>
                      <a:r>
                        <a:rPr lang="ko-KR" altLang="en-US" sz="1100" dirty="0"/>
                        <a:t> 특징 살리면서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로그라이크</a:t>
                      </a:r>
                      <a:r>
                        <a:rPr lang="ko-KR" altLang="en-US" sz="1100" dirty="0"/>
                        <a:t> 형식으로 반복되는 상황에도 재미를 느낄 수 있도록 고려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329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스토리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권선징악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흔한 스토리에서도 </a:t>
                      </a:r>
                      <a:r>
                        <a:rPr lang="ko-KR" altLang="en-US" sz="1100" dirty="0" err="1"/>
                        <a:t>캐릭터성이</a:t>
                      </a:r>
                      <a:r>
                        <a:rPr lang="ko-KR" altLang="en-US" sz="1100" dirty="0"/>
                        <a:t> 잘 들어날 방법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329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소재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다양한 스토리 소재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판타지</a:t>
                      </a:r>
                      <a:r>
                        <a:rPr lang="en-US" altLang="ko-KR" sz="1100" dirty="0"/>
                        <a:t>, SF </a:t>
                      </a:r>
                      <a:r>
                        <a:rPr lang="ko-KR" altLang="en-US" sz="1100" dirty="0"/>
                        <a:t>등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다양한 콜라보가 가능하도록 배경 설정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각 소재가 스토리상에서 잘 섞이도록 할 방법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4520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콘텐츠별</a:t>
                      </a:r>
                      <a:r>
                        <a:rPr lang="ko-KR" altLang="en-US" sz="1400" b="1" dirty="0"/>
                        <a:t> 전달방식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/>
                        <a:t>튜토리얼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– </a:t>
                      </a:r>
                      <a:r>
                        <a:rPr lang="ko-KR" altLang="en-US" sz="1100" dirty="0"/>
                        <a:t>최종 목표와 플레이 방법을 간결하게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/>
                        <a:t>캐릭터 스토리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– </a:t>
                      </a:r>
                      <a:r>
                        <a:rPr lang="ko-KR" altLang="en-US" sz="1100" dirty="0"/>
                        <a:t>캐릭터만의 특징과 세계관을 표현하며 캐릭터간의 설정 차이가 잘 느껴지도록</a:t>
                      </a:r>
                      <a:endParaRPr lang="en-US" altLang="ko-KR" sz="1100" dirty="0"/>
                    </a:p>
                    <a:p>
                      <a:pPr marL="0" marR="0" indent="0" algn="l" defTabSz="10885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baseline="0" dirty="0"/>
                        <a:t>서브스토리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en-US" altLang="ko-KR" sz="1100" baseline="0" dirty="0"/>
                        <a:t>– </a:t>
                      </a:r>
                      <a:r>
                        <a:rPr lang="ko-KR" altLang="en-US" sz="1100" baseline="0" dirty="0"/>
                        <a:t>캐릭터들간의 다양한 스토리나 정보를 전달하는 방식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/>
                        <a:t>적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– </a:t>
                      </a:r>
                      <a:r>
                        <a:rPr lang="ko-KR" altLang="en-US" sz="1100" dirty="0"/>
                        <a:t>다양한 세계관의 요소를 딴 모습과 난이도에 따라서 달라지는 보스의 모습을 통해 스토리를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/>
                        <a:t>무기 및 스킬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– </a:t>
                      </a:r>
                      <a:r>
                        <a:rPr lang="ko-KR" altLang="en-US" sz="1100" dirty="0"/>
                        <a:t>캐릭터의 </a:t>
                      </a:r>
                      <a:r>
                        <a:rPr lang="ko-KR" altLang="en-US" sz="1100" dirty="0" err="1"/>
                        <a:t>스킬과</a:t>
                      </a:r>
                      <a:r>
                        <a:rPr lang="ko-KR" altLang="en-US" sz="1100" dirty="0"/>
                        <a:t> 무기의 사용방식의 차이를 두어 </a:t>
                      </a:r>
                      <a:r>
                        <a:rPr lang="ko-KR" altLang="en-US" sz="1100" dirty="0" err="1"/>
                        <a:t>캐릭터성</a:t>
                      </a:r>
                      <a:r>
                        <a:rPr lang="ko-KR" altLang="en-US" sz="1100" dirty="0"/>
                        <a:t> 강조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/>
                        <a:t>배경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–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스테이지마다 세계관이 달라지므로 스테이지 분위기를 통한 간접적 전달</a:t>
                      </a:r>
                      <a:endParaRPr lang="en-US" altLang="ko-KR" sz="1100" baseline="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baseline="0" dirty="0"/>
                        <a:t>로딩화면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en-US" altLang="ko-KR" sz="1100" baseline="0" dirty="0"/>
                        <a:t>– </a:t>
                      </a:r>
                      <a:r>
                        <a:rPr lang="ko-KR" altLang="en-US" sz="1100" baseline="0" dirty="0"/>
                        <a:t>복잡한 소재이므로 자주 설명을 통해 유저가 세계관의 이해도를 높일 수 있도록 함</a:t>
                      </a:r>
                      <a:endParaRPr lang="en-US" altLang="ko-KR" sz="1100" baseline="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06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기획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스토리 전달 방식</a:t>
            </a: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xmlns="" id="{7B872022-7CA6-431C-BED6-DBC166C49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06431"/>
              </p:ext>
            </p:extLst>
          </p:nvPr>
        </p:nvGraphicFramePr>
        <p:xfrm>
          <a:off x="1005840" y="1629594"/>
          <a:ext cx="1019729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710">
                  <a:extLst>
                    <a:ext uri="{9D8B030D-6E8A-4147-A177-3AD203B41FA5}">
                      <a16:colId xmlns:a16="http://schemas.microsoft.com/office/drawing/2014/main" xmlns="" val="467586040"/>
                    </a:ext>
                  </a:extLst>
                </a:gridCol>
                <a:gridCol w="4290292">
                  <a:extLst>
                    <a:ext uri="{9D8B030D-6E8A-4147-A177-3AD203B41FA5}">
                      <a16:colId xmlns:a16="http://schemas.microsoft.com/office/drawing/2014/main" xmlns="" val="282674955"/>
                    </a:ext>
                  </a:extLst>
                </a:gridCol>
                <a:gridCol w="4290292">
                  <a:extLst>
                    <a:ext uri="{9D8B030D-6E8A-4147-A177-3AD203B41FA5}">
                      <a16:colId xmlns:a16="http://schemas.microsoft.com/office/drawing/2014/main" xmlns="" val="3376117816"/>
                    </a:ext>
                  </a:extLst>
                </a:gridCol>
              </a:tblGrid>
              <a:tr h="123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802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주요 전달방식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/>
                        <a:t>텍스트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이미지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게임 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주로 텍스트와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게임 그래픽을 사용해서 추가적인 리소스가 발생하는 것을 최대한 줄이고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이미지도 각 캐릭터와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의 이미지만 사용해서 가장 적은 비용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과 쉬운 수정이 가능하도록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12169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게임목표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시작시에 목표를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게임배경을 이해하고 몰입할 수 있도록 하는 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54834229"/>
                  </a:ext>
                </a:extLst>
              </a:tr>
              <a:tr h="28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스토리의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병렬구조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스테이지 안에서 다음 스테이지를 선택하는 분기점 구성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스테이지와 캐릭터에 따라 바뀌는 스토리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액션게임에서 캐릭터를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바꿔가면서 반복플레이를 하게 만들 수 있는 중요 요소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34538851"/>
                  </a:ext>
                </a:extLst>
              </a:tr>
              <a:tr h="6657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스토리의 비중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게임자체를 즐기는 기반을 마련하고 </a:t>
                      </a:r>
                      <a:r>
                        <a:rPr lang="ko-KR" altLang="en-US" sz="1400" dirty="0" err="1"/>
                        <a:t>캐릭터</a:t>
                      </a:r>
                      <a:r>
                        <a:rPr lang="ko-KR" altLang="en-US" sz="1400" baseline="0" dirty="0" err="1"/>
                        <a:t>성을</a:t>
                      </a:r>
                      <a:r>
                        <a:rPr lang="ko-KR" altLang="en-US" sz="1400" baseline="0" dirty="0"/>
                        <a:t> 강조하는 방식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반복 플레이의 당위성을 설정을 통해 만들고 각 캐릭터의 </a:t>
                      </a:r>
                      <a:r>
                        <a:rPr lang="ko-KR" altLang="en-US" sz="1400" dirty="0" err="1"/>
                        <a:t>캐릭터성을</a:t>
                      </a:r>
                      <a:r>
                        <a:rPr lang="ko-KR" altLang="en-US" sz="1400" dirty="0"/>
                        <a:t> 강조해 </a:t>
                      </a:r>
                      <a:r>
                        <a:rPr lang="ko-KR" altLang="en-US" sz="1400" dirty="0" err="1"/>
                        <a:t>애정도를</a:t>
                      </a:r>
                      <a:r>
                        <a:rPr lang="ko-KR" altLang="en-US" sz="1400" dirty="0"/>
                        <a:t> 높임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0910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28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xmlns="" id="{5A5AF361-1851-4D8E-8FAF-E704CFB5C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xmlns="" id="{11DFF07E-FD93-47BB-87B3-C284C441C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xmlns="" id="{B65BE6E8-9580-41DB-B526-6F2127FBB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조작과 기본 플레이</a:t>
            </a:r>
          </a:p>
        </p:txBody>
      </p:sp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xmlns="" id="{FB6CD97E-A5ED-465D-8F89-71CA763D419B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9132" y="909638"/>
            <a:ext cx="3841749" cy="2881312"/>
          </a:xfr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97FE9718-B650-4C29-B702-366F6902CB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기본 조작방법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167BB798-942B-40B2-856C-3E5C87B78A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악마성</a:t>
            </a:r>
            <a:r>
              <a:rPr lang="ko-KR" altLang="en-US" dirty="0"/>
              <a:t> 드라큘라 빼앗긴 각인</a:t>
            </a:r>
            <a:r>
              <a:rPr lang="en-US" altLang="ko-KR" dirty="0"/>
              <a:t>, </a:t>
            </a:r>
            <a:r>
              <a:rPr lang="ko-KR" altLang="en-US" dirty="0"/>
              <a:t>기본 플레이 화면</a:t>
            </a:r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xmlns="" id="{274DD7B5-4B4B-42CB-9EF6-77649DBE9822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기본이동을 제외한 모든 </a:t>
            </a:r>
            <a:r>
              <a:rPr lang="en-US" altLang="ko-KR" dirty="0"/>
              <a:t>UI</a:t>
            </a:r>
            <a:r>
              <a:rPr lang="ko-KR" altLang="en-US" dirty="0"/>
              <a:t>는 화면상에 터치가 빠르게 가능하도록 배치하면서 캐릭터는 화면 중앙에 배치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B050"/>
                </a:solidFill>
              </a:rPr>
              <a:t>빠른 조작이 필요한 액션 게임에서 즉각적인 반응을 위해 모든 조작 </a:t>
            </a:r>
            <a:r>
              <a:rPr lang="en-US" altLang="ko-KR" b="1" dirty="0">
                <a:solidFill>
                  <a:srgbClr val="00B050"/>
                </a:solidFill>
              </a:rPr>
              <a:t>UI</a:t>
            </a:r>
            <a:r>
              <a:rPr lang="ko-KR" altLang="en-US" b="1" dirty="0">
                <a:solidFill>
                  <a:srgbClr val="00B050"/>
                </a:solidFill>
              </a:rPr>
              <a:t>를 화면상에 배치하록 한다</a:t>
            </a:r>
            <a:endParaRPr lang="en-US" altLang="ko-KR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B050"/>
                </a:solidFill>
              </a:rPr>
              <a:t>많은 </a:t>
            </a:r>
            <a:r>
              <a:rPr lang="en-US" altLang="ko-KR" b="1" dirty="0">
                <a:solidFill>
                  <a:srgbClr val="00B050"/>
                </a:solidFill>
              </a:rPr>
              <a:t>UI</a:t>
            </a:r>
            <a:r>
              <a:rPr lang="ko-KR" altLang="en-US" b="1" dirty="0">
                <a:solidFill>
                  <a:srgbClr val="00B050"/>
                </a:solidFill>
              </a:rPr>
              <a:t>가 배치되고</a:t>
            </a:r>
            <a:r>
              <a:rPr lang="en-US" altLang="ko-KR" b="1" dirty="0">
                <a:solidFill>
                  <a:srgbClr val="00B050"/>
                </a:solidFill>
              </a:rPr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화면의 아래에도 보여야 할 경우가 있으므로 캐릭터를 정중앙에 배치해 조작하며 화면이 가려지지 않도록 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42E470E-F0E8-4A7A-A43A-569A12D2A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32" y="4615168"/>
            <a:ext cx="1847850" cy="10096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0F96D8BE-F9E9-4285-A87B-14D971325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616" y="4145896"/>
            <a:ext cx="1098606" cy="19481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81706EFA-7E69-4F72-B59E-F0EA7E104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5756" y="4615168"/>
            <a:ext cx="2086610" cy="1009650"/>
          </a:xfrm>
          <a:prstGeom prst="rect">
            <a:avLst/>
          </a:prstGeom>
        </p:spPr>
      </p:pic>
      <p:sp>
        <p:nvSpPr>
          <p:cNvPr id="39" name="텍스트 개체 틀 9">
            <a:extLst>
              <a:ext uri="{FF2B5EF4-FFF2-40B4-BE49-F238E27FC236}">
                <a16:creationId xmlns:a16="http://schemas.microsoft.com/office/drawing/2014/main" xmlns="" id="{7AE1A053-3023-4F8F-893E-1DEB0E82EF8F}"/>
              </a:ext>
            </a:extLst>
          </p:cNvPr>
          <p:cNvSpPr txBox="1">
            <a:spLocks/>
          </p:cNvSpPr>
          <p:nvPr/>
        </p:nvSpPr>
        <p:spPr>
          <a:xfrm>
            <a:off x="1110498" y="6295608"/>
            <a:ext cx="1007318" cy="2880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1088502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408" indent="-340157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627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878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기본공격</a:t>
            </a:r>
          </a:p>
        </p:txBody>
      </p:sp>
      <p:sp>
        <p:nvSpPr>
          <p:cNvPr id="40" name="텍스트 개체 틀 9">
            <a:extLst>
              <a:ext uri="{FF2B5EF4-FFF2-40B4-BE49-F238E27FC236}">
                <a16:creationId xmlns:a16="http://schemas.microsoft.com/office/drawing/2014/main" xmlns="" id="{4E833B37-3B2D-457D-A7BE-820983C52B12}"/>
              </a:ext>
            </a:extLst>
          </p:cNvPr>
          <p:cNvSpPr txBox="1">
            <a:spLocks/>
          </p:cNvSpPr>
          <p:nvPr/>
        </p:nvSpPr>
        <p:spPr>
          <a:xfrm>
            <a:off x="2628260" y="6295608"/>
            <a:ext cx="1007318" cy="2880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1088502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408" indent="-340157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627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878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점프</a:t>
            </a:r>
          </a:p>
        </p:txBody>
      </p:sp>
      <p:sp>
        <p:nvSpPr>
          <p:cNvPr id="41" name="텍스트 개체 틀 9">
            <a:extLst>
              <a:ext uri="{FF2B5EF4-FFF2-40B4-BE49-F238E27FC236}">
                <a16:creationId xmlns:a16="http://schemas.microsoft.com/office/drawing/2014/main" xmlns="" id="{415B6E03-CEEB-4F7C-9942-C410BEE7A03D}"/>
              </a:ext>
            </a:extLst>
          </p:cNvPr>
          <p:cNvSpPr txBox="1">
            <a:spLocks/>
          </p:cNvSpPr>
          <p:nvPr/>
        </p:nvSpPr>
        <p:spPr>
          <a:xfrm>
            <a:off x="4265402" y="6295608"/>
            <a:ext cx="1007318" cy="2880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1088502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408" indent="-340157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627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878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스킬</a:t>
            </a:r>
          </a:p>
        </p:txBody>
      </p:sp>
      <p:graphicFrame>
        <p:nvGraphicFramePr>
          <p:cNvPr id="23" name="내용 개체 틀 22">
            <a:extLst>
              <a:ext uri="{FF2B5EF4-FFF2-40B4-BE49-F238E27FC236}">
                <a16:creationId xmlns:a16="http://schemas.microsoft.com/office/drawing/2014/main" xmlns="" id="{F179448B-0AD0-4834-B68C-34A26F330659}"/>
              </a:ext>
            </a:extLst>
          </p:cNvPr>
          <p:cNvGraphicFramePr>
            <a:graphicFrameLocks noGrp="1" noChangeAspect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045930502"/>
              </p:ext>
            </p:extLst>
          </p:nvPr>
        </p:nvGraphicFramePr>
        <p:xfrm>
          <a:off x="689688" y="909638"/>
          <a:ext cx="5123024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" r:id="rId7" imgW="9142560" imgH="5142600" progId="">
                  <p:embed/>
                </p:oleObj>
              </mc:Choice>
              <mc:Fallback>
                <p:oleObj r:id="rId7" imgW="9142560" imgH="5142600" progId="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xmlns="" id="{92204205-BE44-4977-B1A5-1F17482B15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9688" y="909638"/>
                        <a:ext cx="5123024" cy="288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4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스토리 플롯</a:t>
            </a: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xmlns="" id="{7B872022-7CA6-431C-BED6-DBC166C49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361731"/>
              </p:ext>
            </p:extLst>
          </p:nvPr>
        </p:nvGraphicFramePr>
        <p:xfrm>
          <a:off x="488156" y="890002"/>
          <a:ext cx="11214101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208">
                  <a:extLst>
                    <a:ext uri="{9D8B030D-6E8A-4147-A177-3AD203B41FA5}">
                      <a16:colId xmlns:a16="http://schemas.microsoft.com/office/drawing/2014/main" xmlns="" val="467586040"/>
                    </a:ext>
                  </a:extLst>
                </a:gridCol>
                <a:gridCol w="4246592">
                  <a:extLst>
                    <a:ext uri="{9D8B030D-6E8A-4147-A177-3AD203B41FA5}">
                      <a16:colId xmlns:a16="http://schemas.microsoft.com/office/drawing/2014/main" xmlns="" val="282674955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242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802611"/>
                  </a:ext>
                </a:extLst>
              </a:tr>
              <a:tr h="1983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발단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존재하지 않던 몬스터가 등장해서 세상을 어지럽힌다</a:t>
                      </a:r>
                      <a:endParaRPr lang="en-US" altLang="ko-KR" sz="1200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각 차원에서 영웅들이 탄생해 </a:t>
                      </a:r>
                      <a:r>
                        <a:rPr lang="ko-KR" altLang="en-US" sz="1200" dirty="0" err="1">
                          <a:latin typeface="+mn-lt"/>
                        </a:rPr>
                        <a:t>몬스터를</a:t>
                      </a:r>
                      <a:r>
                        <a:rPr lang="ko-KR" altLang="en-US" sz="1200" dirty="0">
                          <a:latin typeface="+mn-lt"/>
                        </a:rPr>
                        <a:t> 물리친다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+mn-lt"/>
                        </a:rPr>
                        <a:t>본편 다운로드 중</a:t>
                      </a:r>
                      <a:r>
                        <a:rPr lang="ko-KR" altLang="en-US" sz="1200" dirty="0">
                          <a:latin typeface="+mn-lt"/>
                        </a:rPr>
                        <a:t>에 시네마 영상을 통해 전달할 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게임의 가장 기본적인 배경</a:t>
                      </a:r>
                      <a:r>
                        <a:rPr lang="ko-KR" altLang="en-US" sz="1200" baseline="0" dirty="0">
                          <a:latin typeface="+mn-lt"/>
                        </a:rPr>
                        <a:t> 설정이므로 게임을 시작하기 전에 플레이어에게 알려줘야 할 스토리 전달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12169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전개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몬스터는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지속적으로 나타났고 원인을 제거하기 위해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몬스터가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나타나던 차원의 틈새로 영웅들이 떠나간다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54834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차원의 틈새에서 수많은 차원에</a:t>
                      </a:r>
                      <a:r>
                        <a:rPr lang="ko-KR" altLang="en-US" sz="1200" baseline="0" dirty="0">
                          <a:latin typeface="+mn-lt"/>
                        </a:rPr>
                        <a:t>서 온 영웅들과 힘을 합쳐 </a:t>
                      </a:r>
                      <a:r>
                        <a:rPr lang="ko-KR" altLang="en-US" sz="1200" baseline="0" dirty="0" err="1">
                          <a:latin typeface="+mn-lt"/>
                        </a:rPr>
                        <a:t>몬스터를</a:t>
                      </a:r>
                      <a:r>
                        <a:rPr lang="ko-KR" altLang="en-US" sz="1200" baseline="0" dirty="0">
                          <a:latin typeface="+mn-lt"/>
                        </a:rPr>
                        <a:t> 제거하며 </a:t>
                      </a:r>
                      <a:r>
                        <a:rPr lang="ko-KR" altLang="en-US" sz="1200" baseline="0" dirty="0" err="1">
                          <a:latin typeface="+mn-lt"/>
                        </a:rPr>
                        <a:t>초월자에</a:t>
                      </a:r>
                      <a:r>
                        <a:rPr lang="ko-KR" altLang="en-US" sz="1200" baseline="0" dirty="0">
                          <a:latin typeface="+mn-lt"/>
                        </a:rPr>
                        <a:t> 대한 정보를 알게 된다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유저에게 시작부터 많은 수의 캐릭터를 주고 플레이를 하게 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직접적으로 탐색과 전투를 벌이면서 스토리를 전달할 예정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게임 본편 플레이 중 전달내용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많은 캐릭터를 통해서 다차원 세계관이라는 것을 인식시키고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유저가 자신이 원하는 캐릭터를 키움과 동시에 유저에게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플레이적 재미를 주는 부분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34538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각 세계관과 관련된 중간보스들을 쓰러뜨리고 관련된 세계관의 캐릭터들이 하나씩 사라지고 최후의 </a:t>
                      </a:r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r>
                        <a:rPr lang="ko-KR" altLang="en-US" sz="1200" dirty="0">
                          <a:latin typeface="+mn-lt"/>
                        </a:rPr>
                        <a:t>인이 </a:t>
                      </a:r>
                      <a:r>
                        <a:rPr lang="ko-KR" altLang="en-US" sz="1200" dirty="0" err="1">
                          <a:latin typeface="+mn-lt"/>
                        </a:rPr>
                        <a:t>초월자를</a:t>
                      </a:r>
                      <a:r>
                        <a:rPr lang="ko-KR" altLang="en-US" sz="1200" dirty="0">
                          <a:latin typeface="+mn-lt"/>
                        </a:rPr>
                        <a:t> 만나 전투하게 된다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많았던 캐릭터들이 하나하나 사라져가면서 그 세계관을 구했다는 전달과 게임이 막바지에 다가오고 있다는 것을 전달한다</a:t>
                      </a:r>
                      <a:endParaRPr lang="en-US" altLang="ko-KR" sz="1200"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(</a:t>
                      </a:r>
                      <a:r>
                        <a:rPr lang="ko-KR" altLang="en-US" sz="1200" b="1" dirty="0">
                          <a:latin typeface="+mn-lt"/>
                        </a:rPr>
                        <a:t>스테이지 </a:t>
                      </a:r>
                      <a:r>
                        <a:rPr lang="ko-KR" altLang="en-US" sz="1200" b="1" dirty="0" err="1">
                          <a:latin typeface="+mn-lt"/>
                        </a:rPr>
                        <a:t>엔딩을</a:t>
                      </a:r>
                      <a:r>
                        <a:rPr lang="ko-KR" altLang="en-US" sz="1200" b="1" dirty="0">
                          <a:latin typeface="+mn-lt"/>
                        </a:rPr>
                        <a:t> 볼 때마다 캐릭터 하나씩 소멸</a:t>
                      </a:r>
                      <a:r>
                        <a:rPr lang="ko-KR" altLang="en-US" sz="1200" b="1" baseline="0" dirty="0">
                          <a:latin typeface="+mn-lt"/>
                        </a:rPr>
                        <a:t> 함</a:t>
                      </a:r>
                      <a:r>
                        <a:rPr lang="en-US" altLang="ko-KR" sz="1200" baseline="0" dirty="0">
                          <a:latin typeface="+mn-lt"/>
                        </a:rPr>
                        <a:t>)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다른 캐릭터를 플레이 해보기 위해서 반복플레이를 하게 되는 요소이며</a:t>
                      </a:r>
                      <a:r>
                        <a:rPr lang="en-US" altLang="ko-KR" sz="1200" dirty="0">
                          <a:latin typeface="+mn-lt"/>
                        </a:rPr>
                        <a:t>, </a:t>
                      </a:r>
                      <a:r>
                        <a:rPr lang="ko-KR" altLang="en-US" sz="1200" dirty="0">
                          <a:latin typeface="+mn-lt"/>
                        </a:rPr>
                        <a:t>후반부로 갈수록 하나의 캐릭터에 집중하게 되면서 더욱 캐릭터성에 빠져들게 하는 요소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09107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결말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lt"/>
                        </a:rPr>
                        <a:t>초월자는</a:t>
                      </a:r>
                      <a:r>
                        <a:rPr lang="en-US" altLang="ko-KR" sz="1200" dirty="0">
                          <a:latin typeface="+mn-lt"/>
                        </a:rPr>
                        <a:t> </a:t>
                      </a:r>
                      <a:r>
                        <a:rPr lang="ko-KR" altLang="en-US" sz="1200" dirty="0">
                          <a:latin typeface="+mn-lt"/>
                        </a:rPr>
                        <a:t>같은 초월자가 아니면 쓰러뜨릴 수 없다는 것을 알게 된 </a:t>
                      </a:r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r>
                        <a:rPr lang="ko-KR" altLang="en-US" sz="1200" dirty="0">
                          <a:latin typeface="+mn-lt"/>
                        </a:rPr>
                        <a:t>인은 자기 차원의 악을 쓰러뜨려 힘을 흡수하고 </a:t>
                      </a:r>
                      <a:r>
                        <a:rPr lang="ko-KR" altLang="en-US" sz="1200" dirty="0" err="1">
                          <a:latin typeface="+mn-lt"/>
                        </a:rPr>
                        <a:t>초월자로</a:t>
                      </a:r>
                      <a:r>
                        <a:rPr lang="ko-KR" altLang="en-US" sz="1200" dirty="0">
                          <a:latin typeface="+mn-lt"/>
                        </a:rPr>
                        <a:t> 각성한다</a:t>
                      </a:r>
                      <a:r>
                        <a:rPr lang="en-US" altLang="ko-KR" sz="1200" dirty="0">
                          <a:latin typeface="+mn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r>
                        <a:rPr lang="ko-KR" altLang="en-US" sz="1200" dirty="0">
                          <a:latin typeface="+mn-lt"/>
                        </a:rPr>
                        <a:t>인은 원래의 </a:t>
                      </a:r>
                      <a:r>
                        <a:rPr lang="ko-KR" altLang="en-US" sz="1200" dirty="0" err="1">
                          <a:latin typeface="+mn-lt"/>
                        </a:rPr>
                        <a:t>초월자를</a:t>
                      </a:r>
                      <a:r>
                        <a:rPr lang="ko-KR" altLang="en-US" sz="1200" dirty="0">
                          <a:latin typeface="+mn-lt"/>
                        </a:rPr>
                        <a:t> 쓰러뜨리고 자신이 초월자의 자리로 올라가며 모든 사람의 기억에서 잊혀진다</a:t>
                      </a:r>
                      <a:r>
                        <a:rPr lang="en-US" altLang="ko-KR" sz="1200" dirty="0">
                          <a:latin typeface="+mn-l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플레이어가 </a:t>
                      </a:r>
                      <a:r>
                        <a:rPr lang="ko-KR" altLang="en-US" sz="1200" dirty="0" err="1">
                          <a:latin typeface="+mn-lt"/>
                        </a:rPr>
                        <a:t>초월자를</a:t>
                      </a:r>
                      <a:r>
                        <a:rPr lang="ko-KR" altLang="en-US" sz="1200" dirty="0">
                          <a:latin typeface="+mn-lt"/>
                        </a:rPr>
                        <a:t> 쓰러뜨리는 것을 통해서 </a:t>
                      </a:r>
                      <a:r>
                        <a:rPr lang="ko-KR" altLang="en-US" sz="1200" b="1" dirty="0">
                          <a:latin typeface="+mn-lt"/>
                        </a:rPr>
                        <a:t>게임의 </a:t>
                      </a:r>
                      <a:r>
                        <a:rPr lang="ko-KR" altLang="en-US" sz="1200" b="1" dirty="0" err="1">
                          <a:latin typeface="+mn-lt"/>
                        </a:rPr>
                        <a:t>엔딩</a:t>
                      </a:r>
                      <a:r>
                        <a:rPr lang="ko-KR" altLang="en-US" sz="1200" dirty="0" err="1">
                          <a:latin typeface="+mn-lt"/>
                        </a:rPr>
                        <a:t>을</a:t>
                      </a:r>
                      <a:r>
                        <a:rPr lang="ko-KR" altLang="en-US" sz="1200" dirty="0">
                          <a:latin typeface="+mn-lt"/>
                        </a:rPr>
                        <a:t> 전달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이 파트에서 </a:t>
                      </a:r>
                      <a:r>
                        <a:rPr lang="ko-KR" altLang="en-US" sz="1200" dirty="0" err="1">
                          <a:latin typeface="+mn-lt"/>
                        </a:rPr>
                        <a:t>초월자를</a:t>
                      </a:r>
                      <a:r>
                        <a:rPr lang="ko-KR" altLang="en-US" sz="1200" dirty="0">
                          <a:latin typeface="+mn-lt"/>
                        </a:rPr>
                        <a:t> 쓰러뜨리고 새롭게 초월자가 된 캐릭터가 다음 반복 플레이 시에 </a:t>
                      </a:r>
                      <a:r>
                        <a:rPr lang="ko-KR" altLang="en-US" sz="1200" dirty="0" err="1">
                          <a:latin typeface="+mn-lt"/>
                        </a:rPr>
                        <a:t>초월자로</a:t>
                      </a:r>
                      <a:r>
                        <a:rPr lang="ko-KR" altLang="en-US" sz="1200" dirty="0">
                          <a:latin typeface="+mn-lt"/>
                        </a:rPr>
                        <a:t> 등장한다</a:t>
                      </a:r>
                      <a:endParaRPr lang="en-US" altLang="ko-KR" sz="1200"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기억에서 모두 사라졌기 때문에 대사 등을 통해서 추가적인 스토리 전달 가능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3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2648</TotalTime>
  <Words>5488</Words>
  <Application>Microsoft Office PowerPoint</Application>
  <PresentationFormat>사용자 지정</PresentationFormat>
  <Paragraphs>911</Paragraphs>
  <Slides>34</Slides>
  <Notes>7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PowerPoint 프레젠테이션</vt:lpstr>
      <vt:lpstr>Table of contents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FullName</cp:lastModifiedBy>
  <cp:revision>758</cp:revision>
  <dcterms:created xsi:type="dcterms:W3CDTF">2006-10-05T04:04:58Z</dcterms:created>
  <dcterms:modified xsi:type="dcterms:W3CDTF">2019-11-11T03:49:52Z</dcterms:modified>
</cp:coreProperties>
</file>